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7" r:id="rId3"/>
    <p:sldId id="296" r:id="rId4"/>
    <p:sldId id="298" r:id="rId5"/>
    <p:sldId id="259" r:id="rId6"/>
    <p:sldId id="260" r:id="rId7"/>
    <p:sldId id="262" r:id="rId8"/>
    <p:sldId id="263" r:id="rId9"/>
    <p:sldId id="264" r:id="rId10"/>
    <p:sldId id="275" r:id="rId11"/>
    <p:sldId id="276" r:id="rId12"/>
    <p:sldId id="292" r:id="rId13"/>
    <p:sldId id="290" r:id="rId14"/>
    <p:sldId id="285" r:id="rId15"/>
    <p:sldId id="278" r:id="rId16"/>
    <p:sldId id="291" r:id="rId17"/>
    <p:sldId id="293" r:id="rId18"/>
    <p:sldId id="299" r:id="rId19"/>
    <p:sldId id="280" r:id="rId20"/>
    <p:sldId id="281" r:id="rId21"/>
    <p:sldId id="265" r:id="rId22"/>
    <p:sldId id="266" r:id="rId23"/>
    <p:sldId id="288" r:id="rId24"/>
    <p:sldId id="289" r:id="rId25"/>
    <p:sldId id="294" r:id="rId26"/>
    <p:sldId id="295" r:id="rId27"/>
    <p:sldId id="300" r:id="rId28"/>
    <p:sldId id="271" r:id="rId29"/>
    <p:sldId id="269" r:id="rId30"/>
    <p:sldId id="272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2018 год</c:v>
                </c:pt>
              </c:strCache>
            </c:strRef>
          </c:tx>
          <c:dLbls>
            <c:dLbl>
              <c:idx val="0"/>
              <c:layout>
                <c:manualLayout>
                  <c:x val="-9.5873600245436567E-3"/>
                  <c:y val="-5.00000000000001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9788.7000000000007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2019 год</c:v>
                </c:pt>
              </c:strCache>
            </c:strRef>
          </c:tx>
          <c:dLbls>
            <c:dLbl>
              <c:idx val="0"/>
              <c:layout>
                <c:manualLayout>
                  <c:x val="2.8939392298807168E-2"/>
                  <c:y val="-3.12500000000000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12407.5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2020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271,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15271.6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2021 год</c:v>
                </c:pt>
              </c:strCache>
            </c:strRef>
          </c:tx>
          <c:dLbls>
            <c:dLbl>
              <c:idx val="0"/>
              <c:layout>
                <c:manualLayout>
                  <c:x val="7.433188366650541E-3"/>
                  <c:y val="0.10312499999999999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9046.2999999999993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 2022 год</c:v>
                </c:pt>
              </c:strCache>
            </c:strRef>
          </c:tx>
          <c:dLbls>
            <c:dLbl>
              <c:idx val="0"/>
              <c:layout>
                <c:manualLayout>
                  <c:x val="1.6724673824963645E-2"/>
                  <c:y val="-3.43754921259842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7367.5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 2023 год</c:v>
                </c:pt>
              </c:strCache>
            </c:strRef>
          </c:tx>
          <c:dLbls>
            <c:dLbl>
              <c:idx val="0"/>
              <c:layout>
                <c:manualLayout>
                  <c:x val="-1.6601677784226148E-2"/>
                  <c:y val="-1.874988073201917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20378.2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за 2024 год</c:v>
                </c:pt>
              </c:strCache>
            </c:strRef>
          </c:tx>
          <c:dLbls>
            <c:dLbl>
              <c:idx val="0"/>
              <c:layout>
                <c:manualLayout>
                  <c:x val="4.9006690341157136E-2"/>
                  <c:y val="-1.492614926626339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18204.2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за 2025 год</c:v>
                </c:pt>
              </c:strCache>
            </c:strRef>
          </c:tx>
          <c:dLbls>
            <c:dLbl>
              <c:idx val="0"/>
              <c:layout>
                <c:manualLayout>
                  <c:x val="2.9679153931008676E-2"/>
                  <c:y val="6.250119267980842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14302.8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за 2026 год</c:v>
                </c:pt>
              </c:strCache>
            </c:strRef>
          </c:tx>
          <c:dLbls>
            <c:dLbl>
              <c:idx val="0"/>
              <c:layout>
                <c:manualLayout>
                  <c:x val="3.1441189600145747E-2"/>
                  <c:y val="2.120584699349269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8268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за 2027 год</c:v>
                </c:pt>
              </c:strCache>
            </c:strRef>
          </c:tx>
          <c:dLbls>
            <c:dLbl>
              <c:idx val="0"/>
              <c:layout>
                <c:manualLayout>
                  <c:x val="3.9715186863341974E-2"/>
                  <c:y val="7.876457454725874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7821</c:v>
                </c:pt>
              </c:numCache>
            </c:numRef>
          </c:val>
        </c:ser>
        <c:shape val="cylinder"/>
        <c:axId val="151763968"/>
        <c:axId val="140124928"/>
        <c:axId val="0"/>
      </c:bar3DChart>
      <c:catAx>
        <c:axId val="151763968"/>
        <c:scaling>
          <c:orientation val="minMax"/>
        </c:scaling>
        <c:delete val="1"/>
        <c:axPos val="b"/>
        <c:numFmt formatCode="General" sourceLinked="0"/>
        <c:tickLblPos val="none"/>
        <c:crossAx val="140124928"/>
        <c:crosses val="autoZero"/>
        <c:auto val="1"/>
        <c:lblAlgn val="ctr"/>
        <c:lblOffset val="100"/>
      </c:catAx>
      <c:valAx>
        <c:axId val="1401249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176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01044216642911"/>
          <c:y val="9.4418799212598437E-2"/>
          <c:w val="0.20074215800963327"/>
          <c:h val="0.784885884395931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1002696129001539"/>
          <c:y val="0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7675035115145997E-2"/>
          <c:y val="0.16993774606299236"/>
          <c:w val="0.57226392008030857"/>
          <c:h val="0.659520669291338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программы, тыс.руб.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4360.5</c:v>
                </c:pt>
                <c:pt idx="1">
                  <c:v>4376.2</c:v>
                </c:pt>
                <c:pt idx="2">
                  <c:v>1917.1</c:v>
                </c:pt>
                <c:pt idx="3">
                  <c:v>1513.5</c:v>
                </c:pt>
              </c:numCache>
            </c:numRef>
          </c:val>
        </c:ser>
        <c:dLbls>
          <c:showVal val="1"/>
        </c:dLbls>
        <c:axId val="153973888"/>
        <c:axId val="153975424"/>
      </c:barChart>
      <c:catAx>
        <c:axId val="153973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3975424"/>
        <c:crosses val="autoZero"/>
        <c:auto val="1"/>
        <c:lblAlgn val="ctr"/>
        <c:lblOffset val="100"/>
      </c:catAx>
      <c:valAx>
        <c:axId val="153975424"/>
        <c:scaling>
          <c:orientation val="minMax"/>
        </c:scaling>
        <c:axPos val="l"/>
        <c:majorGridlines/>
        <c:numFmt formatCode="General" sourceLinked="1"/>
        <c:tickLblPos val="nextTo"/>
        <c:crossAx val="1539738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программы, тыс.рублей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108.3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axId val="157917952"/>
        <c:axId val="157919488"/>
      </c:barChart>
      <c:catAx>
        <c:axId val="157917952"/>
        <c:scaling>
          <c:orientation val="minMax"/>
        </c:scaling>
        <c:axPos val="b"/>
        <c:numFmt formatCode="General" sourceLinked="0"/>
        <c:tickLblPos val="nextTo"/>
        <c:crossAx val="157919488"/>
        <c:crosses val="autoZero"/>
        <c:auto val="1"/>
        <c:lblAlgn val="ctr"/>
        <c:lblOffset val="100"/>
      </c:catAx>
      <c:valAx>
        <c:axId val="157919488"/>
        <c:scaling>
          <c:orientation val="minMax"/>
        </c:scaling>
        <c:axPos val="l"/>
        <c:majorGridlines/>
        <c:numFmt formatCode="General" sourceLinked="1"/>
        <c:tickLblPos val="nextTo"/>
        <c:crossAx val="157917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8.5599363724181463E-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программы, тыс.рублей</c:v>
                </c:pt>
              </c:strCache>
            </c:strRef>
          </c:tx>
          <c:dLbls>
            <c:dLbl>
              <c:idx val="0"/>
              <c:layout>
                <c:manualLayout>
                  <c:x val="1.4946550194987768E-3"/>
                  <c:y val="2.82857152642683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838717908321234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839650584963288E-3"/>
                  <c:y val="1.201725484286379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946550194987768E-3"/>
                  <c:y val="1.201725484286379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893100389976083E-3"/>
                  <c:y val="5.315933501383678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4839650584963288E-3"/>
                  <c:y val="2.391378058470559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1225.5999999999999</c:v>
                </c:pt>
                <c:pt idx="1">
                  <c:v>130.4</c:v>
                </c:pt>
                <c:pt idx="2">
                  <c:v>80.599999999999994</c:v>
                </c:pt>
              </c:numCache>
            </c:numRef>
          </c:val>
        </c:ser>
        <c:dLbls>
          <c:showVal val="1"/>
        </c:dLbls>
        <c:axId val="158101504"/>
        <c:axId val="158103040"/>
      </c:barChart>
      <c:catAx>
        <c:axId val="158101504"/>
        <c:scaling>
          <c:orientation val="minMax"/>
        </c:scaling>
        <c:axPos val="b"/>
        <c:numFmt formatCode="General" sourceLinked="0"/>
        <c:tickLblPos val="nextTo"/>
        <c:crossAx val="158103040"/>
        <c:crosses val="autoZero"/>
        <c:auto val="1"/>
        <c:lblAlgn val="ctr"/>
        <c:lblOffset val="100"/>
      </c:catAx>
      <c:valAx>
        <c:axId val="158103040"/>
        <c:scaling>
          <c:orientation val="minMax"/>
        </c:scaling>
        <c:axPos val="l"/>
        <c:majorGridlines/>
        <c:numFmt formatCode="General" sourceLinked="1"/>
        <c:tickLblPos val="nextTo"/>
        <c:crossAx val="1581015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6.0336863155555844E-2"/>
                  <c:y val="-1.1565199495138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1458,0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847782994871943E-2"/>
                  <c:y val="-1.73477992427071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287,1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412971658119856E-3"/>
                  <c:y val="-2.89129987378451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12557,7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1458</c:v>
                </c:pt>
                <c:pt idx="1">
                  <c:v>287.10000000000002</c:v>
                </c:pt>
                <c:pt idx="2">
                  <c:v>12557.7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5851857103596687"/>
          <c:y val="0.55461119074201226"/>
          <c:w val="0.73401676129552851"/>
          <c:h val="0.33551941405417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1502,4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287,1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3.6178316369406285E-2"/>
                  <c:y val="5.3889994550112613E-17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6478,5</a:t>
                    </a:r>
                    <a:endParaRPr lang="en-US" dirty="0"/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1502.4</c:v>
                </c:pt>
                <c:pt idx="1">
                  <c:v>287.10000000000002</c:v>
                </c:pt>
                <c:pt idx="2">
                  <c:v>6478.5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5822992601961605"/>
          <c:y val="0.55012753212606003"/>
          <c:w val="0.68353979187497649"/>
          <c:h val="0.3411114042884124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0"/>
              <c:layout>
                <c:manualLayout>
                  <c:x val="-0.16241446233863546"/>
                  <c:y val="-1.7575966135589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1546,3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5.9568165664824577E-2"/>
                  <c:y val="-1.15234371322207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287,1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5.0214808346051465E-2"/>
                  <c:y val="-5.09194835225464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5987,6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1546.3</c:v>
                </c:pt>
                <c:pt idx="1">
                  <c:v>287.10000000000002</c:v>
                </c:pt>
                <c:pt idx="2">
                  <c:v>5987.6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7386287252271371"/>
          <c:y val="0.54250257504345056"/>
          <c:w val="0.66539381759679217"/>
          <c:h val="0.34689295351363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3933868459060102E-3"/>
                  <c:y val="7.388659490509293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имущество</c:v>
                </c:pt>
                <c:pt idx="2">
                  <c:v>Гос. 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814</c:v>
                </c:pt>
                <c:pt idx="1">
                  <c:v>644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имущество</c:v>
                </c:pt>
                <c:pt idx="2">
                  <c:v>Гос.пошлина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856.4</c:v>
                </c:pt>
                <c:pt idx="1">
                  <c:v>646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имущество</c:v>
                </c:pt>
                <c:pt idx="2">
                  <c:v>Гос.пошлина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899.4</c:v>
                </c:pt>
                <c:pt idx="1">
                  <c:v>647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неналоговых доходов,</a:t>
            </a:r>
          </a:p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тысяч</a:t>
            </a:r>
            <a:r>
              <a:rPr lang="ru-RU" sz="20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рублей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имущества, находящегося в муниципальной собственности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262.5</c:v>
                </c:pt>
                <c:pt idx="1">
                  <c:v>280</c:v>
                </c:pt>
                <c:pt idx="2">
                  <c:v>280</c:v>
                </c:pt>
                <c:pt idx="3">
                  <c:v>203.5</c:v>
                </c:pt>
                <c:pt idx="4">
                  <c:v>295.60000000000002</c:v>
                </c:pt>
                <c:pt idx="5">
                  <c:v>164.2</c:v>
                </c:pt>
                <c:pt idx="6">
                  <c:v>164.2</c:v>
                </c:pt>
                <c:pt idx="7">
                  <c:v>164.2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 от платных услуг и компенсации затрат государства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5.8098119816752392E-2"/>
                </c:manualLayout>
              </c:layout>
              <c:showVal val="1"/>
            </c:dLbl>
            <c:dLbl>
              <c:idx val="5"/>
              <c:layout>
                <c:manualLayout>
                  <c:x val="1.2269168160059508E-2"/>
                  <c:y val="4.5648522713162561E-2"/>
                </c:manualLayout>
              </c:layout>
              <c:showVal val="1"/>
            </c:dLbl>
            <c:dLbl>
              <c:idx val="6"/>
              <c:layout>
                <c:manualLayout>
                  <c:x val="1.9937398260096703E-2"/>
                  <c:y val="4.5648522713162561E-2"/>
                </c:manualLayout>
              </c:layout>
              <c:showVal val="1"/>
            </c:dLbl>
            <c:dLbl>
              <c:idx val="7"/>
              <c:layout>
                <c:manualLayout>
                  <c:x val="2.9139274380141342E-2"/>
                  <c:y val="3.319892560957279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180.4</c:v>
                </c:pt>
                <c:pt idx="1">
                  <c:v>200</c:v>
                </c:pt>
                <c:pt idx="2">
                  <c:v>200</c:v>
                </c:pt>
                <c:pt idx="3">
                  <c:v>52.3</c:v>
                </c:pt>
                <c:pt idx="4">
                  <c:v>248.7</c:v>
                </c:pt>
                <c:pt idx="5">
                  <c:v>122.9</c:v>
                </c:pt>
                <c:pt idx="6">
                  <c:v>122.9</c:v>
                </c:pt>
                <c:pt idx="7">
                  <c:v>122.9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Инициативные платежи граждан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3">
                  <c:v>24.3</c:v>
                </c:pt>
                <c:pt idx="4">
                  <c:v>11.8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</c:ser>
        <c:dLbls>
          <c:showVal val="1"/>
        </c:dLbls>
        <c:overlap val="-25"/>
        <c:axId val="153384064"/>
        <c:axId val="153385600"/>
      </c:barChart>
      <c:catAx>
        <c:axId val="153384064"/>
        <c:scaling>
          <c:orientation val="minMax"/>
        </c:scaling>
        <c:axPos val="b"/>
        <c:numFmt formatCode="General" sourceLinked="0"/>
        <c:majorTickMark val="none"/>
        <c:tickLblPos val="nextTo"/>
        <c:crossAx val="153385600"/>
        <c:crosses val="autoZero"/>
        <c:auto val="1"/>
        <c:lblAlgn val="ctr"/>
        <c:lblOffset val="100"/>
      </c:catAx>
      <c:valAx>
        <c:axId val="153385600"/>
        <c:scaling>
          <c:orientation val="minMax"/>
        </c:scaling>
        <c:delete val="1"/>
        <c:axPos val="l"/>
        <c:numFmt formatCode="General" sourceLinked="1"/>
        <c:tickLblPos val="none"/>
        <c:crossAx val="15338406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безвозмездных поступлений,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тыс.рублей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90.2</c:v>
                </c:pt>
                <c:pt idx="1">
                  <c:v>93.2</c:v>
                </c:pt>
                <c:pt idx="2">
                  <c:v>96.4</c:v>
                </c:pt>
                <c:pt idx="3">
                  <c:v>115.4</c:v>
                </c:pt>
                <c:pt idx="4">
                  <c:v>138.5</c:v>
                </c:pt>
                <c:pt idx="5">
                  <c:v>164.9</c:v>
                </c:pt>
                <c:pt idx="6">
                  <c:v>179.8</c:v>
                </c:pt>
                <c:pt idx="7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0"/>
              <c:layout>
                <c:manualLayout>
                  <c:x val="1.6033572027350496E-3"/>
                  <c:y val="2.9394882050142578E-2"/>
                </c:manualLayout>
              </c:layout>
              <c:showVal val="1"/>
            </c:dLbl>
            <c:dLbl>
              <c:idx val="4"/>
              <c:layout>
                <c:manualLayout>
                  <c:x val="1.9240286432820594E-2"/>
                  <c:y val="2.519561318583649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3506.1</c:v>
                </c:pt>
                <c:pt idx="1">
                  <c:v>244.1</c:v>
                </c:pt>
                <c:pt idx="3">
                  <c:v>6326.7</c:v>
                </c:pt>
                <c:pt idx="4">
                  <c:v>2998</c:v>
                </c:pt>
                <c:pt idx="5">
                  <c:v>1397.1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1"/>
              <c:layout>
                <c:manualLayout>
                  <c:x val="-1.6033572027350503E-2"/>
                  <c:y val="4.4092323075213907E-2"/>
                </c:manualLayout>
              </c:layout>
              <c:showVal val="1"/>
            </c:dLbl>
            <c:dLbl>
              <c:idx val="2"/>
              <c:layout>
                <c:manualLayout>
                  <c:x val="8.0167860136752481E-3"/>
                  <c:y val="5.24908608038259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43643635555645E-2"/>
                  <c:y val="2.51954478602906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033572027350502E-3"/>
                  <c:y val="3.77934197787547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100716082052075E-3"/>
                  <c:y val="1.67970754572243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860429649230895E-2"/>
                  <c:y val="2.30958134281376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0463786851965942E-2"/>
                  <c:y val="4.409215774966802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 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2915</c:v>
                </c:pt>
                <c:pt idx="1">
                  <c:v>2969.2</c:v>
                </c:pt>
                <c:pt idx="2">
                  <c:v>2583.5</c:v>
                </c:pt>
                <c:pt idx="3">
                  <c:v>3381.3</c:v>
                </c:pt>
                <c:pt idx="4">
                  <c:v>5047.5</c:v>
                </c:pt>
                <c:pt idx="5">
                  <c:v>4215.3</c:v>
                </c:pt>
                <c:pt idx="6">
                  <c:v>2036.6</c:v>
                </c:pt>
                <c:pt idx="7">
                  <c:v>1539.4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трансферты2</c:v>
                </c:pt>
              </c:strCache>
            </c:strRef>
          </c:tx>
          <c:dLbls>
            <c:dLbl>
              <c:idx val="5"/>
              <c:layout>
                <c:manualLayout>
                  <c:x val="1.6033572027350502E-3"/>
                  <c:y val="-1.8896709889377378E-2"/>
                </c:manualLayout>
              </c:layout>
              <c:showVal val="1"/>
            </c:dLbl>
            <c:dLbl>
              <c:idx val="6"/>
              <c:layout>
                <c:manualLayout>
                  <c:x val="3.2067144054700992E-3"/>
                  <c:y val="-6.2989032964591235E-3"/>
                </c:manualLayout>
              </c:layout>
              <c:showVal val="1"/>
            </c:dLbl>
            <c:dLbl>
              <c:idx val="7"/>
              <c:layout>
                <c:manualLayout>
                  <c:x val="2.8860429649230881E-2"/>
                  <c:y val="-2.099634432153040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  <c:pt idx="6">
                  <c:v>2026 год</c:v>
                </c:pt>
                <c:pt idx="7">
                  <c:v>2027 год 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7293.3</c:v>
                </c:pt>
                <c:pt idx="1">
                  <c:v>4167.7</c:v>
                </c:pt>
                <c:pt idx="2">
                  <c:v>3113.1</c:v>
                </c:pt>
                <c:pt idx="3">
                  <c:v>11022.9</c:v>
                </c:pt>
                <c:pt idx="4">
                  <c:v>9352.1</c:v>
                </c:pt>
                <c:pt idx="5">
                  <c:v>6780.4</c:v>
                </c:pt>
                <c:pt idx="6">
                  <c:v>4262.1000000000004</c:v>
                </c:pt>
                <c:pt idx="7">
                  <c:v>4262.1000000000004</c:v>
                </c:pt>
              </c:numCache>
            </c:numRef>
          </c:val>
        </c:ser>
        <c:dLbls>
          <c:showVal val="1"/>
        </c:dLbls>
        <c:shape val="cylinder"/>
        <c:axId val="153724032"/>
        <c:axId val="153725568"/>
        <c:axId val="153396544"/>
      </c:bar3DChart>
      <c:catAx>
        <c:axId val="153724032"/>
        <c:scaling>
          <c:orientation val="minMax"/>
        </c:scaling>
        <c:axPos val="b"/>
        <c:numFmt formatCode="General" sourceLinked="0"/>
        <c:majorTickMark val="none"/>
        <c:tickLblPos val="nextTo"/>
        <c:crossAx val="153725568"/>
        <c:crosses val="autoZero"/>
        <c:auto val="1"/>
        <c:lblAlgn val="ctr"/>
        <c:lblOffset val="100"/>
      </c:catAx>
      <c:valAx>
        <c:axId val="153725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3724032"/>
        <c:crosses val="autoZero"/>
        <c:crossBetween val="between"/>
      </c:valAx>
      <c:serAx>
        <c:axId val="153396544"/>
        <c:scaling>
          <c:orientation val="minMax"/>
        </c:scaling>
        <c:delete val="1"/>
        <c:axPos val="b"/>
        <c:majorTickMark val="none"/>
        <c:tickLblPos val="none"/>
        <c:crossAx val="153725568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2820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Бюджет для граждан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200" b="1" dirty="0" smtClean="0">
                <a:solidFill>
                  <a:srgbClr val="00B0F0"/>
                </a:solidFill>
              </a:rPr>
              <a:t>к решению Совета Дуляпинского сельского поселения </a:t>
            </a:r>
            <a:r>
              <a:rPr lang="ru-RU" sz="2200" b="1" dirty="0" smtClean="0">
                <a:solidFill>
                  <a:srgbClr val="00B0F0"/>
                </a:solidFill>
              </a:rPr>
              <a:t>№36 </a:t>
            </a:r>
            <a:r>
              <a:rPr lang="ru-RU" sz="2200" b="1" dirty="0" smtClean="0">
                <a:solidFill>
                  <a:srgbClr val="00B0F0"/>
                </a:solidFill>
              </a:rPr>
              <a:t>от </a:t>
            </a:r>
            <a:r>
              <a:rPr lang="ru-RU" sz="2200" b="1" dirty="0" smtClean="0">
                <a:solidFill>
                  <a:srgbClr val="00B0F0"/>
                </a:solidFill>
              </a:rPr>
              <a:t>23.12.2024г</a:t>
            </a:r>
            <a:r>
              <a:rPr lang="ru-RU" sz="2200" b="1" dirty="0" smtClean="0">
                <a:solidFill>
                  <a:srgbClr val="00B0F0"/>
                </a:solidFill>
              </a:rPr>
              <a:t>. «О бюджете Дуляпинского сельского поселения на </a:t>
            </a:r>
            <a:r>
              <a:rPr lang="ru-RU" sz="2200" b="1" dirty="0" smtClean="0">
                <a:solidFill>
                  <a:srgbClr val="00B0F0"/>
                </a:solidFill>
              </a:rPr>
              <a:t>2025 </a:t>
            </a:r>
            <a:r>
              <a:rPr lang="ru-RU" sz="2200" b="1" dirty="0" smtClean="0">
                <a:solidFill>
                  <a:srgbClr val="00B0F0"/>
                </a:solidFill>
              </a:rPr>
              <a:t>год и плановый период </a:t>
            </a:r>
            <a:r>
              <a:rPr lang="ru-RU" sz="2200" b="1" dirty="0" smtClean="0">
                <a:solidFill>
                  <a:srgbClr val="00B0F0"/>
                </a:solidFill>
              </a:rPr>
              <a:t>2026 </a:t>
            </a:r>
            <a:r>
              <a:rPr lang="ru-RU" sz="2200" b="1" dirty="0" smtClean="0">
                <a:solidFill>
                  <a:srgbClr val="00B0F0"/>
                </a:solidFill>
              </a:rPr>
              <a:t>и </a:t>
            </a:r>
            <a:r>
              <a:rPr lang="ru-RU" sz="2200" b="1" dirty="0" smtClean="0">
                <a:solidFill>
                  <a:srgbClr val="00B0F0"/>
                </a:solidFill>
              </a:rPr>
              <a:t>2027 </a:t>
            </a:r>
            <a:r>
              <a:rPr lang="ru-RU" sz="2200" b="1" dirty="0" smtClean="0">
                <a:solidFill>
                  <a:srgbClr val="00B0F0"/>
                </a:solidFill>
              </a:rPr>
              <a:t>годов»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66362" y="3140968"/>
            <a:ext cx="2808312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Дуляпинское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ельское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поселение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666474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820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Основные характеристики бюджета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Дуляпинского сельского поселения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416207988"/>
              </p:ext>
            </p:extLst>
          </p:nvPr>
        </p:nvGraphicFramePr>
        <p:xfrm>
          <a:off x="785786" y="1397000"/>
          <a:ext cx="7674646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551723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Общий объем доходов бюджета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B0F0"/>
                </a:solidFill>
              </a:rPr>
              <a:t> Дуляпинского сельского поселения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52292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486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Объем и структура доходов в динамике бюджета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Дуляпинского сельского поселения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26424929"/>
              </p:ext>
            </p:extLst>
          </p:nvPr>
        </p:nvGraphicFramePr>
        <p:xfrm>
          <a:off x="395536" y="1428737"/>
          <a:ext cx="8136903" cy="497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094"/>
                <a:gridCol w="697320"/>
                <a:gridCol w="767052"/>
                <a:gridCol w="767052"/>
                <a:gridCol w="836785"/>
                <a:gridCol w="697320"/>
                <a:gridCol w="976248"/>
                <a:gridCol w="906516"/>
                <a:gridCol w="906516"/>
              </a:tblGrid>
              <a:tr h="488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15 271,6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9 046,3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7 367,5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20378,2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18204,2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821,0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2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доходы,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1 566,8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1 572,2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1 574,5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1612,5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1851,9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1 123,9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1094,5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1332,4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1295,7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1458,0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1502,4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1546,3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442,9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480,0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13 704,8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7474,2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5793,0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18765,7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16352,3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557,7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478,5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987,6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2 915,00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2969,2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2583,5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3381,3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5047,5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215,3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036,6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539,4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3 506,1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7718,5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2998,0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1 397,1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7 293,3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4167,7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3113,1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11022,9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9352,1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6 </a:t>
                      </a:r>
                      <a:r>
                        <a:rPr lang="ru-RU" sz="1200" b="0" dirty="0" smtClean="0">
                          <a:latin typeface="Times New Roman"/>
                          <a:ea typeface="Calibri"/>
                          <a:cs typeface="Times New Roman"/>
                        </a:rPr>
                        <a:t>780,4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262,1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262,0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МБТ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прошлых лет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-112,5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-1183,8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13036986"/>
              </p:ext>
            </p:extLst>
          </p:nvPr>
        </p:nvGraphicFramePr>
        <p:xfrm>
          <a:off x="107504" y="2060848"/>
          <a:ext cx="27363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050805153"/>
              </p:ext>
            </p:extLst>
          </p:nvPr>
        </p:nvGraphicFramePr>
        <p:xfrm>
          <a:off x="2843808" y="2132856"/>
          <a:ext cx="28083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08615490"/>
              </p:ext>
            </p:extLst>
          </p:nvPr>
        </p:nvGraphicFramePr>
        <p:xfrm>
          <a:off x="5652120" y="2132856"/>
          <a:ext cx="2903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764704"/>
            <a:ext cx="8451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доходов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2025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 и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2026-2027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тыс.рублей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448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8448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18448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2027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18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952135075"/>
              </p:ext>
            </p:extLst>
          </p:nvPr>
        </p:nvGraphicFramePr>
        <p:xfrm>
          <a:off x="165203" y="620688"/>
          <a:ext cx="282262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4282503642"/>
              </p:ext>
            </p:extLst>
          </p:nvPr>
        </p:nvGraphicFramePr>
        <p:xfrm>
          <a:off x="3059832" y="681594"/>
          <a:ext cx="2952328" cy="353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260872"/>
            <a:ext cx="472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налоговых доходов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822" y="3994741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    </a:t>
            </a:r>
            <a:endParaRPr lang="ru-RU" sz="1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732386743"/>
              </p:ext>
            </p:extLst>
          </p:nvPr>
        </p:nvGraphicFramePr>
        <p:xfrm>
          <a:off x="6156176" y="697128"/>
          <a:ext cx="2664296" cy="353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56193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496277164"/>
              </p:ext>
            </p:extLst>
          </p:nvPr>
        </p:nvGraphicFramePr>
        <p:xfrm>
          <a:off x="395536" y="476672"/>
          <a:ext cx="828092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6348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6943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Налоговые и неналоговые доходы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бюджета Дуляпинского сельского  поселения на </a:t>
            </a:r>
            <a:r>
              <a:rPr lang="ru-RU" sz="2000" b="1" dirty="0" smtClean="0">
                <a:solidFill>
                  <a:schemeClr val="tx1"/>
                </a:solidFill>
              </a:rPr>
              <a:t>2025 </a:t>
            </a:r>
            <a:r>
              <a:rPr lang="ru-RU" sz="2000" b="1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</a:rPr>
              <a:t>2026-2027 </a:t>
            </a:r>
            <a:r>
              <a:rPr lang="ru-RU" sz="2000" b="1" dirty="0" smtClean="0">
                <a:solidFill>
                  <a:schemeClr val="tx1"/>
                </a:solidFill>
              </a:rPr>
              <a:t>гг.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414007286"/>
              </p:ext>
            </p:extLst>
          </p:nvPr>
        </p:nvGraphicFramePr>
        <p:xfrm>
          <a:off x="500034" y="1285860"/>
          <a:ext cx="8183563" cy="42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967"/>
                <a:gridCol w="1330532"/>
                <a:gridCol w="1330532"/>
                <a:gridCol w="133053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2026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2027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 всего,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1745,1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1789,5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1833,4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1502,4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1546,3</a:t>
                      </a:r>
                      <a:endParaRPr lang="ru-RU" sz="14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 лиц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814,0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856,4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899,3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имущество,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644,0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646,0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647,0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-налог на имущество физических лиц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- земельный налог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545,0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545,0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545,0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287,1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собственности,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164,2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-доходы от сдачи в аренду имущества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118,2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118,2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118,2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-плата за наем муниципальных жилых помещений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122,9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122,9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122,9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92154115"/>
              </p:ext>
            </p:extLst>
          </p:nvPr>
        </p:nvGraphicFramePr>
        <p:xfrm>
          <a:off x="467544" y="548680"/>
          <a:ext cx="79208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3503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70301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2024 год – </a:t>
            </a:r>
            <a:r>
              <a:rPr lang="ru-RU" dirty="0" smtClean="0"/>
              <a:t>659,5 </a:t>
            </a:r>
            <a:r>
              <a:rPr lang="ru-RU" dirty="0" err="1" smtClean="0"/>
              <a:t>тыс.руб</a:t>
            </a:r>
            <a:endParaRPr lang="ru-RU" dirty="0" smtClean="0"/>
          </a:p>
          <a:p>
            <a:r>
              <a:rPr lang="ru-RU" dirty="0" smtClean="0"/>
              <a:t>2025 год – 0 </a:t>
            </a:r>
          </a:p>
          <a:p>
            <a:r>
              <a:rPr lang="ru-RU" dirty="0" smtClean="0"/>
              <a:t>2026 год </a:t>
            </a:r>
            <a:r>
              <a:rPr lang="ru-RU" dirty="0" smtClean="0"/>
              <a:t>– 0</a:t>
            </a:r>
          </a:p>
          <a:p>
            <a:r>
              <a:rPr lang="ru-RU" dirty="0" smtClean="0"/>
              <a:t>2027 год - 0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49" y="946163"/>
            <a:ext cx="3972273" cy="2625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829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Дефицит/профицит бюджета Дуляпинского сельского поселения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811549"/>
            <a:ext cx="498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Уровень долговой нагрузки на бюджет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780" y="4639316"/>
            <a:ext cx="6540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В </a:t>
            </a:r>
            <a:r>
              <a:rPr lang="ru-RU" dirty="0" smtClean="0"/>
              <a:t>2020</a:t>
            </a:r>
            <a:r>
              <a:rPr lang="ru-RU" dirty="0" smtClean="0"/>
              <a:t>, 2021, 2022, </a:t>
            </a:r>
            <a:r>
              <a:rPr lang="ru-RU" dirty="0" smtClean="0"/>
              <a:t>2023, 2024 годах </a:t>
            </a:r>
            <a:r>
              <a:rPr lang="ru-RU" dirty="0" smtClean="0"/>
              <a:t>муниципальный долг у Дуляпинского сельского поселения отсутствовал. В </a:t>
            </a:r>
            <a:r>
              <a:rPr lang="ru-RU" dirty="0" smtClean="0"/>
              <a:t>2025 </a:t>
            </a:r>
            <a:r>
              <a:rPr lang="ru-RU" dirty="0" smtClean="0"/>
              <a:t>году и плановом периоде </a:t>
            </a:r>
            <a:r>
              <a:rPr lang="ru-RU" dirty="0" smtClean="0"/>
              <a:t>2026-2027гг </a:t>
            </a:r>
            <a:r>
              <a:rPr lang="ru-RU" dirty="0" smtClean="0"/>
              <a:t>также не планируется осуществление муниципальных заимствований и осуществление расходов по их погашению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0" y="4679413"/>
            <a:ext cx="2301240" cy="1463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64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Социально-значимые расходы не предусмотрены к финансированию за счет бюджета Дуляпинского сельского поселения на </a:t>
            </a:r>
            <a:r>
              <a:rPr lang="ru-RU" dirty="0" smtClean="0"/>
              <a:t>2025 </a:t>
            </a:r>
            <a:r>
              <a:rPr lang="ru-RU" dirty="0" smtClean="0"/>
              <a:t>год и плановый период </a:t>
            </a:r>
            <a:r>
              <a:rPr lang="ru-RU" dirty="0" smtClean="0"/>
              <a:t>2026-2027 </a:t>
            </a:r>
            <a:r>
              <a:rPr lang="ru-RU" dirty="0" smtClean="0"/>
              <a:t>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1145" y="409833"/>
            <a:ext cx="395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Социально-значимые расходы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780" y="4639316"/>
            <a:ext cx="6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648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80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Бюджетная политика в области доходов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83880" cy="37147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увеличение собираемости платежей в бюджет: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ответственности каждого администратора доходов бюджета за эффективное прогнозирование, своевременность, правильность и полноту поступления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им платежей;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усиление совместно с налоговыми органами работы по легализации заработной платы работающего населения и выводу из «тени» доходов предпринимателей, а также по установлению причин образования и обоснованности убытков.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целях увеличения доходов бюджета особое внимание следует уделять следующим направлениям: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обеспечению эффективного управления муниципальной собственностью Дуляпинского сельского поселения;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активизации работы по выявлению не оформленных в установленном законодательством порядке земельных участков и не оформленных в собственность объектов недвижимости, в том числе объектов незавершенного строительства, с последующим понуждением собственников земельных участков и объектов недвижимости к своевременной регистрации прав собственности на данные объекты;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сокращению задолженности и недоимки по платежам в бюджет поселения путем взаимодействия в рамках межведомственных комиссий с налогоплательщиками Дуляпинского сельского поселения и эффективной реализацией контрольных функций главными администраторами доходов местного бюджета;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поддержке малого и среднего предпринимательства.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Кардинальное увеличение доходной базы бюджета Дуляпинского сельского поселения может быть обеспечено развитием экономики поселения, привлечением инвестиций и появлением новых налогоплательщиков.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687" y="1268760"/>
            <a:ext cx="86887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/>
              <a:t>      Одна </a:t>
            </a:r>
            <a:r>
              <a:rPr lang="ru-RU" dirty="0"/>
              <a:t>из основных целей бюджетной политики – обеспечение прозрачности,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открытости </a:t>
            </a:r>
            <a:r>
              <a:rPr lang="ru-RU" dirty="0"/>
              <a:t>и доступности бюджетного процесса для населения. Инструментом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реализации </a:t>
            </a:r>
            <a:r>
              <a:rPr lang="ru-RU" dirty="0"/>
              <a:t>этой цели является «Бюджет для граждан». </a:t>
            </a:r>
          </a:p>
          <a:p>
            <a:pPr algn="just">
              <a:buNone/>
            </a:pPr>
            <a:r>
              <a:rPr lang="ru-RU" dirty="0" smtClean="0"/>
              <a:t>    «</a:t>
            </a:r>
            <a:r>
              <a:rPr lang="ru-RU" dirty="0"/>
              <a:t>Бюджет для граждан» - это аналитический материал, разрабатываемый в </a:t>
            </a:r>
            <a:r>
              <a:rPr lang="ru-RU" dirty="0" smtClean="0"/>
              <a:t>целях ознакомления </a:t>
            </a:r>
            <a:r>
              <a:rPr lang="ru-RU" dirty="0"/>
              <a:t>граждан с основными целями, задачами и приоритетными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направлениями </a:t>
            </a:r>
            <a:r>
              <a:rPr lang="ru-RU" dirty="0"/>
              <a:t>бюджетной политики Дуляпинского сельского поселения,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планируемыми </a:t>
            </a:r>
            <a:r>
              <a:rPr lang="ru-RU" dirty="0"/>
              <a:t>и достигнутыми результатами использования бюджетных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ассигнований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smtClean="0"/>
              <a:t>    Надеемся</a:t>
            </a:r>
            <a:r>
              <a:rPr lang="ru-RU" dirty="0"/>
              <a:t>, что представление бюджета в понятной и доступной форме повысит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уровень </a:t>
            </a:r>
            <a:r>
              <a:rPr lang="ru-RU" dirty="0"/>
              <a:t>общественного участия жителей в бюджетном процессе Дуляпинского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сельского </a:t>
            </a:r>
            <a:r>
              <a:rPr lang="ru-RU" dirty="0"/>
              <a:t>поселения.</a:t>
            </a:r>
          </a:p>
          <a:p>
            <a:pPr algn="just">
              <a:buNone/>
            </a:pPr>
            <a:r>
              <a:rPr lang="ru-RU" dirty="0" smtClean="0"/>
              <a:t>    «</a:t>
            </a:r>
            <a:r>
              <a:rPr lang="ru-RU" dirty="0"/>
              <a:t>Бюджет для </a:t>
            </a:r>
            <a:r>
              <a:rPr lang="ru-RU" dirty="0" smtClean="0"/>
              <a:t>граждан» </a:t>
            </a:r>
            <a:r>
              <a:rPr lang="ru-RU" dirty="0"/>
              <a:t>подготовлен администрацией Дуляпинского сельского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поселения </a:t>
            </a:r>
            <a:r>
              <a:rPr lang="ru-RU" dirty="0"/>
              <a:t>Фурмановского муниципального района.</a:t>
            </a:r>
          </a:p>
          <a:p>
            <a:pPr algn="just">
              <a:buNone/>
            </a:pPr>
            <a:r>
              <a:rPr lang="ru-RU" dirty="0" smtClean="0"/>
              <a:t>    Место </a:t>
            </a:r>
            <a:r>
              <a:rPr lang="ru-RU" dirty="0"/>
              <a:t>нахождения: Ивановская область, Фурмановский район, село Дуляпино,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ул</a:t>
            </a:r>
            <a:r>
              <a:rPr lang="ru-RU" dirty="0"/>
              <a:t>. Советская, д.12</a:t>
            </a:r>
          </a:p>
          <a:p>
            <a:pPr algn="just"/>
            <a:r>
              <a:rPr lang="ru-RU" dirty="0"/>
              <a:t>Телефон: (49341) 96-2-60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(49341</a:t>
            </a:r>
            <a:r>
              <a:rPr lang="ru-RU" dirty="0"/>
              <a:t>)  96-2-45</a:t>
            </a:r>
          </a:p>
          <a:p>
            <a:pPr algn="just"/>
            <a:r>
              <a:rPr lang="ru-RU" dirty="0"/>
              <a:t>Адрес электронной почты: </a:t>
            </a:r>
            <a:r>
              <a:rPr lang="en-US" dirty="0" err="1">
                <a:solidFill>
                  <a:srgbClr val="FFFF00"/>
                </a:solidFill>
              </a:rPr>
              <a:t>admduliapino</a:t>
            </a:r>
            <a:r>
              <a:rPr lang="ru-RU" dirty="0">
                <a:solidFill>
                  <a:srgbClr val="FFFF00"/>
                </a:solidFill>
              </a:rPr>
              <a:t>@</a:t>
            </a:r>
            <a:r>
              <a:rPr lang="en-US" dirty="0">
                <a:solidFill>
                  <a:srgbClr val="FFFF00"/>
                </a:solidFill>
              </a:rPr>
              <a:t>mail</a:t>
            </a:r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en-US" dirty="0" err="1">
                <a:solidFill>
                  <a:srgbClr val="FFFF00"/>
                </a:solidFill>
              </a:rPr>
              <a:t>ru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63507"/>
            <a:ext cx="714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Уважаемые жители Дуляпинского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38894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5514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Бюджетная политика в области расходов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183880" cy="29700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Бюджетная политика соответствует стратегическим целям и задачам Дуляпинского сельского поселения и направлена: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обеспечение равного доступа населения к социальным услугам в сфере образования, культуры и спорта,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повышение качества предоставляемых услуг;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оптимизацию расходов бюджета, обеспечение режима эффективного и экономного расходования средств.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основу бюджетной политики Дуляпинского сельского поселения положено безусловное исполнение действующих обязательств. Необходимо временно приостановить принятие новых расходных обязательств с учетом сложной экономической ситуации.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658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Расходы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476af95ca187019ad1c1d6bf32cbea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5395141" cy="3589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183880" cy="10412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Бюджет Дуляпинского сельского поселения формируется в рамках   муниципальных программ и </a:t>
            </a:r>
            <a:r>
              <a:rPr lang="ru-RU" sz="1600" dirty="0" err="1" smtClean="0">
                <a:cs typeface="Times New Roman" pitchFamily="18" charset="0"/>
              </a:rPr>
              <a:t>непрограммных</a:t>
            </a:r>
            <a:r>
              <a:rPr lang="ru-RU" sz="1600" dirty="0" smtClean="0">
                <a:cs typeface="Times New Roman" pitchFamily="18" charset="0"/>
              </a:rPr>
              <a:t> направлений деятельности.</a:t>
            </a:r>
          </a:p>
          <a:p>
            <a:pPr>
              <a:buNone/>
            </a:pP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 smtClean="0">
                <a:cs typeface="Times New Roman" pitchFamily="18" charset="0"/>
              </a:rPr>
              <a:t>2025 </a:t>
            </a:r>
            <a:r>
              <a:rPr lang="ru-RU" sz="1600" dirty="0" smtClean="0">
                <a:cs typeface="Times New Roman" pitchFamily="18" charset="0"/>
              </a:rPr>
              <a:t>году и плановом периоде </a:t>
            </a:r>
            <a:r>
              <a:rPr lang="ru-RU" sz="1600" dirty="0" smtClean="0">
                <a:cs typeface="Times New Roman" pitchFamily="18" charset="0"/>
              </a:rPr>
              <a:t>2026-2027 </a:t>
            </a:r>
            <a:r>
              <a:rPr lang="ru-RU" sz="1600" dirty="0" err="1" smtClean="0">
                <a:cs typeface="Times New Roman" pitchFamily="18" charset="0"/>
              </a:rPr>
              <a:t>гг</a:t>
            </a:r>
            <a:r>
              <a:rPr lang="ru-RU" sz="1600" dirty="0" smtClean="0">
                <a:cs typeface="Times New Roman" pitchFamily="18" charset="0"/>
              </a:rPr>
              <a:t> планируется реализация пяти муниципальных программ: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8255851"/>
              </p:ext>
            </p:extLst>
          </p:nvPr>
        </p:nvGraphicFramePr>
        <p:xfrm>
          <a:off x="500035" y="1214422"/>
          <a:ext cx="8001055" cy="427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590"/>
                <a:gridCol w="1227155"/>
                <a:gridCol w="1227155"/>
                <a:gridCol w="1227155"/>
              </a:tblGrid>
              <a:tr h="281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«Совершенствование местного самоуправления Дуляпинского 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2751,7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1681,5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1608,6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Дуляпинского 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4376,2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1917,1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1513,5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безопасности граждан на территории Дуляпинского сельского поселения Фурмановского муниципального района»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  <a:r>
                        <a:rPr lang="ru-RU" sz="14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и уличное освещение Дуляпинского сельского поселения Фурмановского муниципального района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1225,6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 «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малого и среднего предпринимательства на территории Дуляпинского сельского поселения Фурмановского муниципального района"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64" y="557214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Непрограммные направления расходов составляют </a:t>
            </a:r>
          </a:p>
          <a:p>
            <a:r>
              <a:rPr lang="ru-RU" sz="1600" dirty="0" smtClean="0"/>
              <a:t>2025 </a:t>
            </a:r>
            <a:r>
              <a:rPr lang="ru-RU" sz="1600" dirty="0" smtClean="0"/>
              <a:t>год – </a:t>
            </a:r>
            <a:r>
              <a:rPr lang="ru-RU" sz="1600" dirty="0" smtClean="0"/>
              <a:t>5 829,9 тыс</a:t>
            </a:r>
            <a:r>
              <a:rPr lang="ru-RU" sz="1600" dirty="0" smtClean="0"/>
              <a:t>. рублей или </a:t>
            </a:r>
            <a:r>
              <a:rPr lang="ru-RU" sz="1600" dirty="0" smtClean="0"/>
              <a:t>40,8</a:t>
            </a:r>
            <a:r>
              <a:rPr lang="ru-RU" sz="1600" dirty="0" smtClean="0"/>
              <a:t>% </a:t>
            </a:r>
            <a:r>
              <a:rPr lang="ru-RU" sz="1600" dirty="0" smtClean="0"/>
              <a:t>от общего объема расходов бюджета.</a:t>
            </a:r>
          </a:p>
          <a:p>
            <a:r>
              <a:rPr lang="ru-RU" sz="1600" dirty="0" smtClean="0"/>
              <a:t>2026 </a:t>
            </a:r>
            <a:r>
              <a:rPr lang="ru-RU" sz="1600" dirty="0" smtClean="0"/>
              <a:t>год – </a:t>
            </a:r>
            <a:r>
              <a:rPr lang="ru-RU" sz="1600" dirty="0" smtClean="0"/>
              <a:t>4 442,0 тыс</a:t>
            </a:r>
            <a:r>
              <a:rPr lang="ru-RU" sz="1600" dirty="0" smtClean="0"/>
              <a:t>. рублей или </a:t>
            </a:r>
            <a:r>
              <a:rPr lang="ru-RU" sz="1600" dirty="0" smtClean="0"/>
              <a:t>54,4 </a:t>
            </a:r>
            <a:r>
              <a:rPr lang="ru-RU" sz="1600" dirty="0" smtClean="0"/>
              <a:t>% от общего объема расходов бюджета.</a:t>
            </a:r>
          </a:p>
          <a:p>
            <a:r>
              <a:rPr lang="ru-RU" sz="1600" dirty="0" smtClean="0"/>
              <a:t>2027 </a:t>
            </a:r>
            <a:r>
              <a:rPr lang="ru-RU" sz="1600" dirty="0" smtClean="0"/>
              <a:t>год – 4 </a:t>
            </a:r>
            <a:r>
              <a:rPr lang="ru-RU" sz="1600" dirty="0" smtClean="0"/>
              <a:t>448,3 </a:t>
            </a:r>
            <a:r>
              <a:rPr lang="ru-RU" sz="1600" dirty="0" smtClean="0"/>
              <a:t>тыс. рублей или </a:t>
            </a:r>
            <a:r>
              <a:rPr lang="ru-RU" sz="1600" dirty="0" smtClean="0"/>
              <a:t>58,1 </a:t>
            </a:r>
            <a:r>
              <a:rPr lang="ru-RU" sz="1600" dirty="0" smtClean="0"/>
              <a:t>% от общего объема расходов бюджета.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802596258"/>
              </p:ext>
            </p:extLst>
          </p:nvPr>
        </p:nvGraphicFramePr>
        <p:xfrm>
          <a:off x="549345" y="3380224"/>
          <a:ext cx="8064896" cy="300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322" y="1412776"/>
            <a:ext cx="8118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400" b="1" u="sng" dirty="0" smtClean="0"/>
              <a:t>Цель программы</a:t>
            </a:r>
            <a:r>
              <a:rPr lang="ru-RU" sz="1400" b="1" dirty="0" smtClean="0"/>
              <a:t>: Сохранение культурных ценностей и традиций,</a:t>
            </a:r>
          </a:p>
          <a:p>
            <a:pPr algn="just"/>
            <a:r>
              <a:rPr lang="ru-RU" sz="1400" b="1" dirty="0" smtClean="0"/>
              <a:t> материального и нематериального наследия культуры </a:t>
            </a:r>
          </a:p>
          <a:p>
            <a:pPr algn="just"/>
            <a:r>
              <a:rPr lang="ru-RU" sz="1400" b="1" dirty="0" smtClean="0"/>
              <a:t>России, поддержка молодёжи, любительского художественного творчества, другой творческой инициативы, социально-</a:t>
            </a:r>
            <a:r>
              <a:rPr lang="ru-RU" sz="1400" b="1" dirty="0" err="1" smtClean="0"/>
              <a:t>культурной,спортивной</a:t>
            </a:r>
            <a:r>
              <a:rPr lang="ru-RU" sz="1400" b="1" dirty="0" smtClean="0"/>
              <a:t> активности населения, организации его отдыха и досуга, обеспечение библиотечного обслуживания с учетом потребностей и интересов возрастных групп, содействие образованию и воспитанию, укрепление материально-технической базы учреждений культуры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5276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Муниципальная программа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«Развитие культуры Дуляпинского сельского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Поселения Фурмановского муниципального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Района Ивановской области»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3306"/>
            <a:ext cx="2518038" cy="1901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46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924406"/>
              </p:ext>
            </p:extLst>
          </p:nvPr>
        </p:nvGraphicFramePr>
        <p:xfrm>
          <a:off x="251520" y="1340768"/>
          <a:ext cx="835292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783"/>
                <a:gridCol w="659442"/>
                <a:gridCol w="586170"/>
                <a:gridCol w="586170"/>
                <a:gridCol w="586170"/>
                <a:gridCol w="586170"/>
                <a:gridCol w="586170"/>
                <a:gridCol w="586170"/>
                <a:gridCol w="586170"/>
                <a:gridCol w="586170"/>
                <a:gridCol w="586170"/>
                <a:gridCol w="586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Ед.измерения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Увеличение количества посещений взрослыми и детьми учреждений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5220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Увеличение числа мероприятий культурно-досугового характера, проводимых в организациях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Увеличение количества посещений взрослыми и детьми библиотеки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Увеличение количества зарегистрированных</a:t>
                      </a:r>
                      <a:r>
                        <a:rPr lang="ru-RU" sz="1200" baseline="0" dirty="0" smtClean="0"/>
                        <a:t> пользователей в библиотеке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510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510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510</a:t>
                      </a:r>
                      <a:endParaRPr lang="ru-RU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Увеличение книговыдачи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экз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10930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764704"/>
            <a:ext cx="615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Целевые показатели развития сферы культуры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295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48" y="330896"/>
            <a:ext cx="685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Муниципальная программа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«Обеспечение безопасности граждан на территории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Дуляпинского сельского поселения Фурмановского муниципального района»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484784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Цель программы</a:t>
            </a:r>
            <a:r>
              <a:rPr lang="ru-RU" sz="1400" b="1" dirty="0" smtClean="0"/>
              <a:t>: создание необходимых условий для укрепления безопасности населения на </a:t>
            </a:r>
          </a:p>
          <a:p>
            <a:r>
              <a:rPr lang="ru-RU" sz="1400" b="1" dirty="0"/>
              <a:t>т</a:t>
            </a:r>
            <a:r>
              <a:rPr lang="ru-RU" sz="1400" b="1" dirty="0" smtClean="0"/>
              <a:t>ерритории Дуляпинского сельского поселения, организация первичных мер пожарной </a:t>
            </a:r>
          </a:p>
          <a:p>
            <a:r>
              <a:rPr lang="ru-RU" sz="1400" b="1" dirty="0"/>
              <a:t>б</a:t>
            </a:r>
            <a:r>
              <a:rPr lang="ru-RU" sz="1400" b="1" dirty="0" smtClean="0"/>
              <a:t>езопасности.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693" y="2336686"/>
            <a:ext cx="7892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Целевые показатели, характеризующие ожидаемые результаты реализации программы: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301608"/>
              </p:ext>
            </p:extLst>
          </p:nvPr>
        </p:nvGraphicFramePr>
        <p:xfrm>
          <a:off x="296049" y="2819005"/>
          <a:ext cx="8236390" cy="158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26"/>
                <a:gridCol w="2319476"/>
                <a:gridCol w="586537"/>
                <a:gridCol w="586537"/>
                <a:gridCol w="586537"/>
                <a:gridCol w="586537"/>
                <a:gridCol w="586537"/>
                <a:gridCol w="586537"/>
                <a:gridCol w="521366"/>
                <a:gridCol w="782050"/>
                <a:gridCol w="782050"/>
              </a:tblGrid>
              <a:tr h="5604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 п/п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2021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 год</a:t>
                      </a:r>
                      <a:endParaRPr lang="ru-RU" sz="1000" dirty="0"/>
                    </a:p>
                  </a:txBody>
                  <a:tcPr/>
                </a:tc>
              </a:tr>
              <a:tr h="36476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Число случаев</a:t>
                      </a:r>
                      <a:r>
                        <a:rPr lang="ru-RU" sz="1000" baseline="0" dirty="0" smtClean="0"/>
                        <a:t> возникновения ЧС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51496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Количество членов добровольных пожарных дружин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575812991"/>
              </p:ext>
            </p:extLst>
          </p:nvPr>
        </p:nvGraphicFramePr>
        <p:xfrm>
          <a:off x="251520" y="4234160"/>
          <a:ext cx="8618091" cy="262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5740"/>
            <a:ext cx="1734054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752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657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Муниципальная программа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«Благоустройство и уличное освещение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Дуляпинского сельского поселения Фурмановского муниципального района»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79330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/>
              <a:t>Цель программы</a:t>
            </a:r>
            <a:r>
              <a:rPr lang="ru-RU" sz="1400" b="1" dirty="0" smtClean="0"/>
              <a:t>: развитие сети уличного освещения, комплексное решение проблемы </a:t>
            </a:r>
          </a:p>
          <a:p>
            <a:r>
              <a:rPr lang="ru-RU" sz="1400" b="1" dirty="0" smtClean="0"/>
              <a:t>благоустройства населенных пунктов сельского поселения</a:t>
            </a:r>
          </a:p>
          <a:p>
            <a:r>
              <a:rPr lang="ru-RU" sz="1400" b="1" dirty="0" smtClean="0"/>
              <a:t>Целевые показатели, характеризующие ожидаемые результаты реализации программы: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2443068"/>
              </p:ext>
            </p:extLst>
          </p:nvPr>
        </p:nvGraphicFramePr>
        <p:xfrm>
          <a:off x="332393" y="2511480"/>
          <a:ext cx="8416071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16"/>
                <a:gridCol w="2935487"/>
                <a:gridCol w="576064"/>
                <a:gridCol w="576064"/>
                <a:gridCol w="576064"/>
                <a:gridCol w="504056"/>
                <a:gridCol w="576064"/>
                <a:gridCol w="648072"/>
                <a:gridCol w="504056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</a:t>
                      </a:r>
                      <a:r>
                        <a:rPr lang="ru-RU" sz="900" baseline="0" dirty="0" smtClean="0"/>
                        <a:t>  год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2027 год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Число светильников уличного освещения,</a:t>
                      </a:r>
                      <a:r>
                        <a:rPr lang="ru-RU" sz="1200" baseline="0" dirty="0" smtClean="0"/>
                        <a:t> единиц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latin typeface="+mn-lt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latin typeface="+mn-lt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Общий объем потребляемой электрической энергии, тыс. Квт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latin typeface="+mn-lt"/>
                          <a:ea typeface="Times New Roman"/>
                          <a:cs typeface="Times New Roman"/>
                        </a:rPr>
                        <a:t>67,8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>
                          <a:latin typeface="+mn-lt"/>
                          <a:ea typeface="Times New Roman"/>
                          <a:cs typeface="Times New Roman"/>
                        </a:rPr>
                        <a:t>69,9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69,9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69,9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 благоустроенных дворовых территорий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благоустроенных дворовых территорий МКД от общего</a:t>
                      </a:r>
                      <a:r>
                        <a:rPr lang="ru-RU" sz="1200" baseline="0" dirty="0" smtClean="0"/>
                        <a:t> количества дворовых территорий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Количество благоустроенных общественных территорий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Доля благоустроенных общественных территорий МКД от общего</a:t>
                      </a:r>
                      <a:r>
                        <a:rPr lang="ru-RU" sz="1200" baseline="0" dirty="0" smtClean="0"/>
                        <a:t> количества обществ. территорий</a:t>
                      </a:r>
                      <a:endParaRPr lang="ru-RU" sz="1200" dirty="0" smtClean="0"/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240420" cy="1272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434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310253525"/>
              </p:ext>
            </p:extLst>
          </p:nvPr>
        </p:nvGraphicFramePr>
        <p:xfrm>
          <a:off x="323528" y="908720"/>
          <a:ext cx="8496944" cy="233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62193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Дуляпинского сельского поселения  на 2024 год и плановый период 2025-2026 </a:t>
            </a:r>
            <a:r>
              <a:rPr lang="ru-RU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основным разделам и подразделам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890119"/>
              </p:ext>
            </p:extLst>
          </p:nvPr>
        </p:nvGraphicFramePr>
        <p:xfrm>
          <a:off x="500034" y="1988840"/>
          <a:ext cx="8143933" cy="416847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831606"/>
                <a:gridCol w="4258351"/>
                <a:gridCol w="1017992"/>
                <a:gridCol w="1017992"/>
                <a:gridCol w="1017992"/>
              </a:tblGrid>
              <a:tr h="3108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0102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1134,3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1134,3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1134,3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0104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1616,3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546,1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473,2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0106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0107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проведения выборов и референдумов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0111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Резервные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фонды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0113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1620,6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707,2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4372,4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2388,9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2316,0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Дуляпинского сельского поселения  на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основным разделам и подразделам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5099984"/>
              </p:ext>
            </p:extLst>
          </p:nvPr>
        </p:nvGraphicFramePr>
        <p:xfrm>
          <a:off x="571472" y="1791650"/>
          <a:ext cx="8001057" cy="15951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76192"/>
                <a:gridCol w="4024469"/>
                <a:gridCol w="1000132"/>
                <a:gridCol w="1000132"/>
                <a:gridCol w="100013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0203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Мобилизационная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вневойсковая подготовка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186,0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186,0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1434460"/>
            <a:ext cx="26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5732"/>
              </p:ext>
            </p:extLst>
          </p:nvPr>
        </p:nvGraphicFramePr>
        <p:xfrm>
          <a:off x="611561" y="4257275"/>
          <a:ext cx="7960967" cy="147598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08111"/>
                <a:gridCol w="3994496"/>
                <a:gridCol w="986120"/>
                <a:gridCol w="986120"/>
                <a:gridCol w="986120"/>
              </a:tblGrid>
              <a:tr h="2880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0310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Обеспечение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пожарной безопасности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3488296"/>
            <a:ext cx="705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194" y="332656"/>
            <a:ext cx="82577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</a:t>
            </a:r>
            <a:r>
              <a:rPr lang="ru-RU" sz="1600" dirty="0" err="1" smtClean="0"/>
              <a:t>Дуляпинское</a:t>
            </a:r>
            <a:r>
              <a:rPr lang="ru-RU" sz="1600" dirty="0" smtClean="0"/>
              <a:t> сельское поселение расположено в западной части Фурмановского </a:t>
            </a:r>
          </a:p>
          <a:p>
            <a:pPr algn="just"/>
            <a:r>
              <a:rPr lang="ru-RU" sz="1600" dirty="0"/>
              <a:t>м</a:t>
            </a:r>
            <a:r>
              <a:rPr lang="ru-RU" sz="1600" dirty="0" smtClean="0"/>
              <a:t>униципального района Ивановской области. На севере оно граничит  с Костромской</a:t>
            </a:r>
          </a:p>
          <a:p>
            <a:pPr algn="just"/>
            <a:r>
              <a:rPr lang="ru-RU" sz="1600" dirty="0"/>
              <a:t>о</a:t>
            </a:r>
            <a:r>
              <a:rPr lang="ru-RU" sz="1600" dirty="0" smtClean="0"/>
              <a:t>бластью, с запада примыкает к землям Комсомольского муниципального района, на юге граничит с Ивановским муниципальным районом Ивановской области, на востоке с </a:t>
            </a:r>
            <a:r>
              <a:rPr lang="ru-RU" sz="1600" dirty="0" err="1" smtClean="0"/>
              <a:t>Хромцовским</a:t>
            </a:r>
            <a:r>
              <a:rPr lang="ru-RU" sz="1600" dirty="0" smtClean="0"/>
              <a:t> сельским поселением </a:t>
            </a:r>
          </a:p>
          <a:p>
            <a:pPr algn="just"/>
            <a:r>
              <a:rPr lang="ru-RU" sz="1600" dirty="0" smtClean="0"/>
              <a:t>Фурмановского муниципального района </a:t>
            </a:r>
          </a:p>
          <a:p>
            <a:pPr algn="just"/>
            <a:r>
              <a:rPr lang="ru-RU" sz="1600" dirty="0" smtClean="0"/>
              <a:t>Ивановской области. Протяженность с севера</a:t>
            </a:r>
          </a:p>
          <a:p>
            <a:pPr algn="just"/>
            <a:r>
              <a:rPr lang="ru-RU" sz="1600" dirty="0"/>
              <a:t>н</a:t>
            </a:r>
            <a:r>
              <a:rPr lang="ru-RU" sz="1600" dirty="0" smtClean="0"/>
              <a:t>а юг 20км, с запада на восток 15км.</a:t>
            </a:r>
          </a:p>
          <a:p>
            <a:pPr algn="just"/>
            <a:r>
              <a:rPr lang="ru-RU" sz="1600" dirty="0" smtClean="0"/>
              <a:t>      Площадь равна 209,22 </a:t>
            </a:r>
            <a:r>
              <a:rPr lang="ru-RU" sz="1600" dirty="0" err="1" smtClean="0"/>
              <a:t>кв.км</a:t>
            </a:r>
            <a:r>
              <a:rPr lang="ru-RU" sz="1600" dirty="0" smtClean="0"/>
              <a:t>., что составляет</a:t>
            </a:r>
          </a:p>
          <a:p>
            <a:pPr algn="just"/>
            <a:r>
              <a:rPr lang="ru-RU" sz="1600" dirty="0" smtClean="0"/>
              <a:t>27,4% от общей площади Фурмановского района.</a:t>
            </a:r>
          </a:p>
          <a:p>
            <a:pPr algn="just"/>
            <a:r>
              <a:rPr lang="ru-RU" sz="1600" dirty="0" smtClean="0"/>
              <a:t>      Административным центром Дуляпинского</a:t>
            </a:r>
          </a:p>
          <a:p>
            <a:pPr algn="just"/>
            <a:r>
              <a:rPr lang="ru-RU" sz="1600" dirty="0" smtClean="0"/>
              <a:t>сельского поселения является село Дуляпино</a:t>
            </a:r>
          </a:p>
          <a:p>
            <a:pPr algn="just"/>
            <a:r>
              <a:rPr lang="ru-RU" sz="1600" dirty="0" smtClean="0"/>
              <a:t>связанное с населенными пунктами поселения автомобильными дорогами общего пользования местного значения. В состав сельского поселения входят 17 населенных пунктов: с.Дуляпино, </a:t>
            </a:r>
            <a:r>
              <a:rPr lang="ru-RU" sz="1600" dirty="0" err="1" smtClean="0"/>
              <a:t>с.Иванцево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д.Игрищи</a:t>
            </a:r>
            <a:r>
              <a:rPr lang="ru-RU" sz="1600" dirty="0" smtClean="0"/>
              <a:t>, </a:t>
            </a:r>
            <a:r>
              <a:rPr lang="ru-RU" sz="1600" dirty="0" err="1" smtClean="0"/>
              <a:t>д.Каликино</a:t>
            </a:r>
            <a:r>
              <a:rPr lang="ru-RU" sz="1600" dirty="0" smtClean="0"/>
              <a:t>, </a:t>
            </a:r>
            <a:r>
              <a:rPr lang="ru-RU" sz="1600" dirty="0" err="1" smtClean="0"/>
              <a:t>д.Собанцеево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д.Шевлягино</a:t>
            </a:r>
            <a:r>
              <a:rPr lang="ru-RU" sz="1600" dirty="0" smtClean="0"/>
              <a:t>, </a:t>
            </a:r>
            <a:r>
              <a:rPr lang="ru-RU" sz="1600" dirty="0" err="1" smtClean="0"/>
              <a:t>с.Юрьевское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д.Яковлевское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с.Фоминское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д.Кой</a:t>
            </a:r>
            <a:r>
              <a:rPr lang="ru-RU" sz="1600" dirty="0" smtClean="0"/>
              <a:t>-Гора, </a:t>
            </a:r>
            <a:r>
              <a:rPr lang="ru-RU" sz="1600" dirty="0" err="1" smtClean="0"/>
              <a:t>д.Жуково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д.Шарапово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д.Ступино</a:t>
            </a:r>
            <a:r>
              <a:rPr lang="ru-RU" sz="1600" dirty="0" smtClean="0"/>
              <a:t>, </a:t>
            </a:r>
            <a:r>
              <a:rPr lang="ru-RU" sz="1600" dirty="0" err="1" smtClean="0"/>
              <a:t>д.Рожство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д.Ильинское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д.Балахна</a:t>
            </a:r>
            <a:r>
              <a:rPr lang="ru-RU" sz="1600" dirty="0" smtClean="0"/>
              <a:t>, </a:t>
            </a:r>
            <a:r>
              <a:rPr lang="ru-RU" sz="1600" dirty="0" err="1" smtClean="0"/>
              <a:t>д.Малуево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2989266" cy="1335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1864315" cy="1372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5085184"/>
            <a:ext cx="2232248" cy="1298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5042118"/>
            <a:ext cx="624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с.Дуляпино имеются: офис врача общей практики, аптека, пять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агазинов, отделение связи, АТС, </a:t>
            </a:r>
          </a:p>
          <a:p>
            <a:r>
              <a:rPr lang="ru-RU" sz="1600" dirty="0" smtClean="0"/>
              <a:t>филиал Сбербанка, школа с 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ошкольными группами, клуб, </a:t>
            </a:r>
          </a:p>
          <a:p>
            <a:r>
              <a:rPr lang="ru-RU" sz="1600" dirty="0"/>
              <a:t>б</a:t>
            </a:r>
            <a:r>
              <a:rPr lang="ru-RU" sz="1600" dirty="0" smtClean="0"/>
              <a:t>иблиотека, хлебопекарня, ткацкая</a:t>
            </a:r>
          </a:p>
          <a:p>
            <a:r>
              <a:rPr lang="ru-RU" sz="1600" dirty="0" smtClean="0"/>
              <a:t>фабрика., Свято-успенский храм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788441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2293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Дуляпинского сельского поселения  на 2024 год и плановый период 2025-2026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основным разделам и подразделам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9999651"/>
              </p:ext>
            </p:extLst>
          </p:nvPr>
        </p:nvGraphicFramePr>
        <p:xfrm>
          <a:off x="467535" y="3629670"/>
          <a:ext cx="8143933" cy="121886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33767"/>
                <a:gridCol w="4056190"/>
                <a:gridCol w="1017992"/>
                <a:gridCol w="1017992"/>
                <a:gridCol w="1017992"/>
              </a:tblGrid>
              <a:tr h="2313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0502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499,5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0503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1715,6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2215,1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35" y="3249719"/>
            <a:ext cx="409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9087308"/>
              </p:ext>
            </p:extLst>
          </p:nvPr>
        </p:nvGraphicFramePr>
        <p:xfrm>
          <a:off x="429059" y="5310501"/>
          <a:ext cx="8136905" cy="121553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152128"/>
                <a:gridCol w="4032448"/>
                <a:gridCol w="960757"/>
                <a:gridCol w="905523"/>
                <a:gridCol w="1086049"/>
              </a:tblGrid>
              <a:tr h="4306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mtClean="0">
                          <a:latin typeface="Times New Roman"/>
                          <a:ea typeface="Times New Roman"/>
                          <a:cs typeface="Times New Roman"/>
                        </a:rPr>
                        <a:t>Сумма,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66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89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0801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4376,2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1917,1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1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4376,2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1917,1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1" y="4941168"/>
            <a:ext cx="3526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Культура и кинематография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5927299"/>
              </p:ext>
            </p:extLst>
          </p:nvPr>
        </p:nvGraphicFramePr>
        <p:xfrm>
          <a:off x="467535" y="1813467"/>
          <a:ext cx="8143933" cy="142279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33767"/>
                <a:gridCol w="4056190"/>
                <a:gridCol w="1017992"/>
                <a:gridCol w="1017992"/>
                <a:gridCol w="1017992"/>
              </a:tblGrid>
              <a:tr h="3653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тысяч рублей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4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0409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3064,9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35" y="1444134"/>
            <a:ext cx="291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8372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Динамика (структура) расходов бюджета Дуляпинского сельского поселения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9831097"/>
              </p:ext>
            </p:extLst>
          </p:nvPr>
        </p:nvGraphicFramePr>
        <p:xfrm>
          <a:off x="467543" y="1340768"/>
          <a:ext cx="8024199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17"/>
                <a:gridCol w="1851167"/>
                <a:gridCol w="854939"/>
                <a:gridCol w="854939"/>
                <a:gridCol w="777217"/>
                <a:gridCol w="777217"/>
                <a:gridCol w="821101"/>
                <a:gridCol w="821101"/>
                <a:gridCol w="821101"/>
              </a:tblGrid>
              <a:tr h="85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год исполнено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 исполнено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исполнено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исполнено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утверждено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3512,0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3382,1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5555,2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4195,4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4372,4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2388,9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2316,0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93,9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138,5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164,9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84,9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2134,0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2196,7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6111,5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6203,5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3065,9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3065,9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3065,9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Жилищно –коммунальное хозяйство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659,9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426,2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6005,0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3789,6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2215,1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620,4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570,6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2580,9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1079,8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3411,7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4486,8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4376,2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1917,1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1513,5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 РАСХОДОВ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9046,3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7263,6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21297,2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18863,7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14302,8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8172,0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7652,0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688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показатели социально-экономического развития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Дуляпинского сельского поселения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765495"/>
              </p:ext>
            </p:extLst>
          </p:nvPr>
        </p:nvGraphicFramePr>
        <p:xfrm>
          <a:off x="251520" y="1772816"/>
          <a:ext cx="8249572" cy="463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34"/>
                <a:gridCol w="1910752"/>
                <a:gridCol w="601591"/>
                <a:gridCol w="721909"/>
                <a:gridCol w="661750"/>
                <a:gridCol w="721909"/>
                <a:gridCol w="1475667"/>
                <a:gridCol w="936104"/>
                <a:gridCol w="90475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(прогноз)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(прогноз)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 населения среднегодовая,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799</a:t>
                      </a:r>
                      <a:endParaRPr lang="ru-RU" sz="14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Уровень безработицы, в процентах</a:t>
                      </a:r>
                      <a:r>
                        <a:rPr lang="ru-RU" sz="1200" baseline="0" dirty="0" smtClean="0"/>
                        <a:t> к трудоспособному населению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0,002</a:t>
                      </a:r>
                      <a:endParaRPr lang="ru-RU" sz="14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Индекс промышленного производства, процентов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100,00</a:t>
                      </a:r>
                      <a:endParaRPr lang="ru-RU" sz="14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Оборот розничной</a:t>
                      </a:r>
                      <a:r>
                        <a:rPr lang="ru-RU" sz="1200" baseline="0" dirty="0" smtClean="0"/>
                        <a:t> торговли</a:t>
                      </a:r>
                      <a:r>
                        <a:rPr lang="ru-RU" sz="1200" dirty="0" smtClean="0"/>
                        <a:t>, млн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272,802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326,462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364,567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391,180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408,001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425,137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442,567</a:t>
                      </a:r>
                    </a:p>
                  </a:txBody>
                  <a:tcPr marL="0" marR="0" marT="0" marB="0" anchor="ctr"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продукции сельского хозяйства в хозяйствах всех категорий, млн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12,354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n-lt"/>
                        </a:rPr>
                        <a:t>14,472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13,593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n-lt"/>
                        </a:rPr>
                        <a:t>14,627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n-lt"/>
                        </a:rPr>
                        <a:t>15,446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+mn-lt"/>
                        </a:rPr>
                        <a:t>16,110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+mn-lt"/>
                        </a:rPr>
                        <a:t>16,722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053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86" y="428604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понятия и термины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8648" y="1459046"/>
            <a:ext cx="8183880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214686"/>
            <a:ext cx="450059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Основные понятия и термины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ая соединительная линия 3"/>
          <p:cNvSpPr/>
          <p:nvPr/>
        </p:nvSpPr>
        <p:spPr>
          <a:xfrm>
            <a:off x="4619275" y="3286123"/>
            <a:ext cx="2482959" cy="6396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ая соединительная линия 4"/>
          <p:cNvSpPr/>
          <p:nvPr/>
        </p:nvSpPr>
        <p:spPr>
          <a:xfrm>
            <a:off x="4572789" y="3286124"/>
            <a:ext cx="77666" cy="6701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5"/>
          <p:cNvSpPr/>
          <p:nvPr/>
        </p:nvSpPr>
        <p:spPr>
          <a:xfrm>
            <a:off x="1695943" y="3286123"/>
            <a:ext cx="2482959" cy="6361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3423365" y="1767320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Группа 12"/>
          <p:cNvGrpSpPr/>
          <p:nvPr/>
        </p:nvGrpSpPr>
        <p:grpSpPr>
          <a:xfrm>
            <a:off x="3689123" y="2019789"/>
            <a:ext cx="2031511" cy="1388897"/>
            <a:chOff x="3189089" y="545620"/>
            <a:chExt cx="2391816" cy="15188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89089" y="54562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3233573" y="59010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Поступающие в бюджет денежные средства являются </a:t>
              </a:r>
              <a:r>
                <a:rPr lang="ru-RU" sz="1200" b="1" kern="1200" dirty="0" smtClean="0"/>
                <a:t>доходами</a:t>
              </a:r>
              <a:endParaRPr lang="ru-RU" sz="12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00034" y="3981744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Группа 17"/>
          <p:cNvGrpSpPr/>
          <p:nvPr/>
        </p:nvGrpSpPr>
        <p:grpSpPr>
          <a:xfrm>
            <a:off x="765791" y="4234213"/>
            <a:ext cx="2031511" cy="1388897"/>
            <a:chOff x="265757" y="2760044"/>
            <a:chExt cx="2391816" cy="151880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65757" y="2760044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1"/>
            <p:cNvSpPr/>
            <p:nvPr/>
          </p:nvSpPr>
          <p:spPr>
            <a:xfrm>
              <a:off x="310241" y="2804528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Налоговые доходы </a:t>
              </a:r>
              <a:r>
                <a:rPr lang="ru-RU" sz="1200" kern="1200" dirty="0" smtClean="0"/>
                <a:t>(часть доходов граждан и организаций, которые они обязаны платить государству)</a:t>
              </a:r>
              <a:endParaRPr lang="ru-RU" sz="1200" kern="1200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3422600" y="4018939"/>
            <a:ext cx="2031511" cy="13888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Группа 22"/>
          <p:cNvGrpSpPr/>
          <p:nvPr/>
        </p:nvGrpSpPr>
        <p:grpSpPr>
          <a:xfrm>
            <a:off x="3688357" y="4271409"/>
            <a:ext cx="2240965" cy="1657921"/>
            <a:chOff x="3188323" y="2797240"/>
            <a:chExt cx="2391816" cy="151880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188323" y="2797240"/>
              <a:ext cx="2391816" cy="151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14"/>
            <p:cNvSpPr/>
            <p:nvPr/>
          </p:nvSpPr>
          <p:spPr>
            <a:xfrm>
              <a:off x="3232807" y="2841724"/>
              <a:ext cx="2302848" cy="1429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Неналоговые доходы </a:t>
              </a:r>
              <a:r>
                <a:rPr lang="ru-RU" sz="1200" kern="1200" dirty="0" smtClean="0"/>
  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  </a:r>
              <a:endParaRPr lang="ru-RU" sz="1200" kern="1200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6346697" y="3985586"/>
            <a:ext cx="2031511" cy="126264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Группа 26"/>
          <p:cNvGrpSpPr/>
          <p:nvPr/>
        </p:nvGrpSpPr>
        <p:grpSpPr>
          <a:xfrm>
            <a:off x="6500827" y="4238056"/>
            <a:ext cx="2143140" cy="1548398"/>
            <a:chOff x="6112421" y="2763887"/>
            <a:chExt cx="2391816" cy="138074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112421" y="2763887"/>
              <a:ext cx="2391816" cy="13807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17"/>
            <p:cNvSpPr/>
            <p:nvPr/>
          </p:nvSpPr>
          <p:spPr>
            <a:xfrm>
              <a:off x="6152862" y="2804328"/>
              <a:ext cx="2310934" cy="1299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Безвозмездные поступления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(средства, которые поступают в бюджет безвозмездно из других бюджетов, а также от юридических и физических лиц)</a:t>
              </a:r>
              <a:endParaRPr lang="ru-RU" sz="1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1008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Выплачиваемые из бюджета денежные средства называются </a:t>
            </a:r>
            <a:r>
              <a:rPr lang="ru-RU" b="1" dirty="0" smtClean="0">
                <a:solidFill>
                  <a:schemeClr val="accent1"/>
                </a:solidFill>
              </a:rPr>
              <a:t>расходами</a:t>
            </a:r>
            <a:r>
              <a:rPr lang="ru-RU" b="1" dirty="0" smtClean="0"/>
              <a:t> </a:t>
            </a:r>
            <a:r>
              <a:rPr lang="ru-RU" dirty="0" smtClean="0"/>
              <a:t>бюджета.</a:t>
            </a:r>
          </a:p>
          <a:p>
            <a:endParaRPr lang="ru-RU" dirty="0"/>
          </a:p>
        </p:txBody>
      </p:sp>
      <p:pic>
        <p:nvPicPr>
          <p:cNvPr id="4" name="Рисунок 3" descr="budg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86124"/>
            <a:ext cx="4854791" cy="294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понятия и термины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9889" y="3176400"/>
            <a:ext cx="2822222" cy="1721224"/>
          </a:xfrm>
        </p:spPr>
      </p:pic>
      <p:sp>
        <p:nvSpPr>
          <p:cNvPr id="5" name="TextBox 4"/>
          <p:cNvSpPr txBox="1"/>
          <p:nvPr/>
        </p:nvSpPr>
        <p:spPr>
          <a:xfrm>
            <a:off x="6286512" y="2000240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6429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Основные понятия и термины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83880" cy="4187952"/>
          </a:xfrm>
        </p:spPr>
        <p:txBody>
          <a:bodyPr>
            <a:no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комплекс мероприятий, увязанных по ресурсам, срокам и исполнителям, направленных на достижение целей социально-экономического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уляпинского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 в определенной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2278</TotalTime>
  <Words>2408</Words>
  <Application>Microsoft Office PowerPoint</Application>
  <PresentationFormat>Экран (4:3)</PresentationFormat>
  <Paragraphs>823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Бюджет для граждан  к решению Совета Дуляпинского сельского поселения №36 от 23.12.2024г. «О бюджете Дуляпинского сельского поселения на 2025 год и плановый период 2026 и 2027 годов»</vt:lpstr>
      <vt:lpstr>Слайд 2</vt:lpstr>
      <vt:lpstr>Слайд 3</vt:lpstr>
      <vt:lpstr>Слайд 4</vt:lpstr>
      <vt:lpstr>Основные понятия и термины</vt:lpstr>
      <vt:lpstr>Основные понятия и термины</vt:lpstr>
      <vt:lpstr>Слайд 7</vt:lpstr>
      <vt:lpstr>Основные понятия и термины</vt:lpstr>
      <vt:lpstr>Основные понятия и термины</vt:lpstr>
      <vt:lpstr>Основные характеристики бюджета  Дуляпинского сельского поселения</vt:lpstr>
      <vt:lpstr>Объем и структура доходов в динамике бюджета  Дуляпинского сельского поселения</vt:lpstr>
      <vt:lpstr>Слайд 12</vt:lpstr>
      <vt:lpstr>Слайд 13</vt:lpstr>
      <vt:lpstr>Слайд 14</vt:lpstr>
      <vt:lpstr>Налоговые и неналоговые доходы  бюджета Дуляпинского сельского  поселения на 2025 год и плановый период 2026-2027 гг.</vt:lpstr>
      <vt:lpstr>Слайд 16</vt:lpstr>
      <vt:lpstr>Слайд 17</vt:lpstr>
      <vt:lpstr>Слайд 18</vt:lpstr>
      <vt:lpstr>Бюджетная политика в области доходов</vt:lpstr>
      <vt:lpstr>Бюджетная политика в области расходов</vt:lpstr>
      <vt:lpstr>Расходы</vt:lpstr>
      <vt:lpstr>Слайд 22</vt:lpstr>
      <vt:lpstr>Слайд 23</vt:lpstr>
      <vt:lpstr>Слайд 24</vt:lpstr>
      <vt:lpstr>Слайд 25</vt:lpstr>
      <vt:lpstr>Слайд 26</vt:lpstr>
      <vt:lpstr>Слайд 27</vt:lpstr>
      <vt:lpstr>Структура расходов бюджета Дуляпинского сельского поселения  на 2024 год и плановый период 2025-2026 гг по основным разделам и подразделам</vt:lpstr>
      <vt:lpstr>Структура расходов бюджета Дуляпинского сельского поселения  на 2025 год и плановый период 2026-2027 гг по основным разделам и подразделам</vt:lpstr>
      <vt:lpstr>Структура расходов бюджета Дуляпинского сельского поселения  на 2024 год и плановый период 2025-2026 гг по основным разделам и подразделам</vt:lpstr>
      <vt:lpstr>Динамика (структура) расходов бюджета Дуляпинского сельского поселения</vt:lpstr>
    </vt:vector>
  </TitlesOfParts>
  <Company>fofurmanov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2016г</dc:title>
  <dc:creator>admin</dc:creator>
  <cp:lastModifiedBy>User</cp:lastModifiedBy>
  <cp:revision>255</cp:revision>
  <dcterms:created xsi:type="dcterms:W3CDTF">2016-06-22T11:14:51Z</dcterms:created>
  <dcterms:modified xsi:type="dcterms:W3CDTF">2025-06-10T11:49:35Z</dcterms:modified>
</cp:coreProperties>
</file>