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73" r:id="rId10"/>
    <p:sldId id="274" r:id="rId11"/>
    <p:sldId id="275" r:id="rId12"/>
    <p:sldId id="276" r:id="rId13"/>
    <p:sldId id="264" r:id="rId14"/>
    <p:sldId id="265" r:id="rId15"/>
    <p:sldId id="266" r:id="rId16"/>
    <p:sldId id="280" r:id="rId17"/>
    <p:sldId id="267" r:id="rId18"/>
    <p:sldId id="268" r:id="rId19"/>
    <p:sldId id="279" r:id="rId20"/>
    <p:sldId id="278" r:id="rId21"/>
    <p:sldId id="271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463189297381615E-2"/>
          <c:y val="3.5270420866758606E-2"/>
          <c:w val="0.69227995113358187"/>
          <c:h val="0.842683319085463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Отчет 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  <c:pt idx="3">
                  <c:v>дефицит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15271.58</c:v>
                </c:pt>
                <c:pt idx="1">
                  <c:v>14334.730000000001</c:v>
                </c:pt>
                <c:pt idx="3">
                  <c:v>936.84999999999991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Отчет 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  <c:pt idx="3">
                  <c:v>дефицит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9100.91</c:v>
                </c:pt>
                <c:pt idx="1">
                  <c:v>9248.3799999999956</c:v>
                </c:pt>
                <c:pt idx="2">
                  <c:v>147.47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Отчет 2023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  <c:pt idx="3">
                  <c:v>дефицит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20378.2</c:v>
                </c:pt>
                <c:pt idx="1">
                  <c:v>21297.200000000001</c:v>
                </c:pt>
                <c:pt idx="3">
                  <c:v>919</c:v>
                </c:pt>
              </c:numCache>
            </c:numRef>
          </c:val>
        </c:ser>
        <c:dLbls>
          <c:showVal val="1"/>
        </c:dLbls>
        <c:axId val="92504064"/>
        <c:axId val="92505600"/>
      </c:barChart>
      <c:catAx>
        <c:axId val="92504064"/>
        <c:scaling>
          <c:orientation val="minMax"/>
        </c:scaling>
        <c:axPos val="b"/>
        <c:numFmt formatCode="General" sourceLinked="0"/>
        <c:tickLblPos val="nextTo"/>
        <c:crossAx val="92505600"/>
        <c:crosses val="autoZero"/>
        <c:auto val="1"/>
        <c:lblAlgn val="ctr"/>
        <c:lblOffset val="100"/>
      </c:catAx>
      <c:valAx>
        <c:axId val="925056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925040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2023</c:v>
                </c:pt>
              </c:strCache>
            </c:strRef>
          </c:tx>
          <c:dLbls>
            <c:dLbl>
              <c:idx val="0"/>
              <c:layout>
                <c:manualLayout>
                  <c:x val="-2.6755745743729749E-2"/>
                  <c:y val="9.448786091386872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053447446237837E-2"/>
                  <c:y val="1.57479768189781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837163829153117E-2"/>
                  <c:y val="-6.29919072759125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1291.0999999999999</c:v>
                </c:pt>
                <c:pt idx="1">
                  <c:v>344.3</c:v>
                </c:pt>
                <c:pt idx="2">
                  <c:v>22238.1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2023</c:v>
                </c:pt>
              </c:strCache>
            </c:strRef>
          </c:tx>
          <c:dLbls>
            <c:dLbl>
              <c:idx val="1"/>
              <c:layout>
                <c:manualLayout>
                  <c:x val="1.7837163829153117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674187208197351E-2"/>
                  <c:y val="6.29919072759125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1332.4</c:v>
                </c:pt>
                <c:pt idx="1">
                  <c:v>280.10000000000002</c:v>
                </c:pt>
                <c:pt idx="2">
                  <c:v>18765.7</c:v>
                </c:pt>
              </c:numCache>
            </c:numRef>
          </c:val>
        </c:ser>
        <c:axId val="113941504"/>
        <c:axId val="113951488"/>
      </c:barChart>
      <c:catAx>
        <c:axId val="113941504"/>
        <c:scaling>
          <c:orientation val="minMax"/>
        </c:scaling>
        <c:axPos val="b"/>
        <c:numFmt formatCode="General" sourceLinked="0"/>
        <c:tickLblPos val="nextTo"/>
        <c:crossAx val="113951488"/>
        <c:crosses val="autoZero"/>
        <c:auto val="1"/>
        <c:lblAlgn val="ctr"/>
        <c:lblOffset val="100"/>
      </c:catAx>
      <c:valAx>
        <c:axId val="11395148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394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90312538009312"/>
          <c:y val="0.34406229354030432"/>
          <c:w val="0.31609687461990776"/>
          <c:h val="0.3118754129193929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7020E-A10E-4832-96D9-057D004F005D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B266-AA04-4F59-8970-1285898C5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5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B266-AA04-4F59-8970-1285898C500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69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F53E-F13F-46A1-863F-8314DBCCCA2F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E3B1D3-90AA-4A5F-9225-3CEFFD4C9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F53E-F13F-46A1-863F-8314DBCCCA2F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B1D3-90AA-4A5F-9225-3CEFFD4C9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F53E-F13F-46A1-863F-8314DBCCCA2F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B1D3-90AA-4A5F-9225-3CEFFD4C9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F53E-F13F-46A1-863F-8314DBCCCA2F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E3B1D3-90AA-4A5F-9225-3CEFFD4C9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F53E-F13F-46A1-863F-8314DBCCCA2F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B1D3-90AA-4A5F-9225-3CEFFD4C97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F53E-F13F-46A1-863F-8314DBCCCA2F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B1D3-90AA-4A5F-9225-3CEFFD4C9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F53E-F13F-46A1-863F-8314DBCCCA2F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BE3B1D3-90AA-4A5F-9225-3CEFFD4C97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F53E-F13F-46A1-863F-8314DBCCCA2F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B1D3-90AA-4A5F-9225-3CEFFD4C9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F53E-F13F-46A1-863F-8314DBCCCA2F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B1D3-90AA-4A5F-9225-3CEFFD4C9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F53E-F13F-46A1-863F-8314DBCCCA2F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B1D3-90AA-4A5F-9225-3CEFFD4C9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F53E-F13F-46A1-863F-8314DBCCCA2F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B1D3-90AA-4A5F-9225-3CEFFD4C97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56F53E-F13F-46A1-863F-8314DBCCCA2F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E3B1D3-90AA-4A5F-9225-3CEFFD4C97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43838" cy="500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Бюджет для граждан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143932" cy="41434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Уважаемые жители  </a:t>
            </a:r>
            <a:r>
              <a:rPr lang="ru-RU" b="1" u="sng" dirty="0" err="1" smtClean="0">
                <a:solidFill>
                  <a:schemeClr val="accent2">
                    <a:lumMod val="50000"/>
                  </a:schemeClr>
                </a:solidFill>
              </a:rPr>
              <a:t>Дуляпинского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 сельского поселения!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	Предоставляем вашему вниманию «Бюджет для граждан», подготовленный на основе отчета об исполнении бюджета Дуляпинского сельского поселения за 2023 год. </a:t>
            </a:r>
          </a:p>
          <a:p>
            <a:pPr algn="just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Бюджет для граждан разработан с целью обеспечения прозрачности и открытости бюджетного процесса путем информирования жителей о бюджете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Дуляпинского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сельского поселения в доступной форме.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«Бюджет для граждан» подготовлен администрацией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Дуляпинского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сельского поселения.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Место нахождения: Ивановская область, Фурмановский район, село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Дуляпино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ул. Советская, д. 12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Телефон: (49341) 95-246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Факс: (49341)  95-246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Адрес электронной почты: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admduliapino@mail.ru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00034" y="1170372"/>
            <a:ext cx="80724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к отчету об исполнении бюджета Дуляпинского сельского поселения за 2023 год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1455834"/>
              </p:ext>
            </p:extLst>
          </p:nvPr>
        </p:nvGraphicFramePr>
        <p:xfrm>
          <a:off x="357158" y="1428736"/>
          <a:ext cx="8429688" cy="419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422"/>
                <a:gridCol w="2107422"/>
                <a:gridCol w="2107422"/>
                <a:gridCol w="2107422"/>
              </a:tblGrid>
              <a:tr h="669731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доходов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Сумма (руб.)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04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исполнения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628,1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709,2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112,9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6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Доходы от уплаты акцизов на нефтепродукты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0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Налоги на имущество,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663,0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623,2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94,0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-налог на имущество физических лиц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73,0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88,3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121,0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-земельный налог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590,0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534,9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90,7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1291,1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1332,4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472" y="214290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Исполнение бюджета </a:t>
            </a:r>
            <a:r>
              <a:rPr lang="ru-RU" b="1" dirty="0" err="1" smtClean="0">
                <a:solidFill>
                  <a:srgbClr val="002060"/>
                </a:solidFill>
              </a:rPr>
              <a:t>Дуляпинского</a:t>
            </a:r>
            <a:r>
              <a:rPr lang="ru-RU" b="1" dirty="0" smtClean="0">
                <a:solidFill>
                  <a:srgbClr val="002060"/>
                </a:solidFill>
              </a:rPr>
              <a:t> сельского поселения по доходам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 2023 год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00010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Налоговые доходы: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846993"/>
              </p:ext>
            </p:extLst>
          </p:nvPr>
        </p:nvGraphicFramePr>
        <p:xfrm>
          <a:off x="357158" y="1428736"/>
          <a:ext cx="8429688" cy="432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1214446"/>
                <a:gridCol w="1857388"/>
                <a:gridCol w="1071574"/>
              </a:tblGrid>
              <a:tr h="669731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доходов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Сумма (руб.)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97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исполнения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Доходы от использования имущества, находящегося в государственной и муниципальной собственности, в том числе: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170,0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203,5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119,7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 доходы, получаемые в виде арендной платы за земельные участки в границах поселений 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15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прочие поступления от использования имущества, находящегося в собственности сельских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170,0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203,5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119,7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52,3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34,9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8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320,0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255,8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34,9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472" y="214290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Исполнение бюджета </a:t>
            </a:r>
            <a:r>
              <a:rPr lang="ru-RU" b="1" dirty="0" err="1" smtClean="0">
                <a:solidFill>
                  <a:srgbClr val="002060"/>
                </a:solidFill>
              </a:rPr>
              <a:t>Дуляпинского</a:t>
            </a:r>
            <a:r>
              <a:rPr lang="ru-RU" b="1" dirty="0" smtClean="0">
                <a:solidFill>
                  <a:srgbClr val="002060"/>
                </a:solidFill>
              </a:rPr>
              <a:t> сельского поселения по доходам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 2023 год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00010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Неналоговые доходы: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3235340"/>
              </p:ext>
            </p:extLst>
          </p:nvPr>
        </p:nvGraphicFramePr>
        <p:xfrm>
          <a:off x="357158" y="1428736"/>
          <a:ext cx="8429688" cy="348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1214446"/>
                <a:gridCol w="1857388"/>
                <a:gridCol w="1071574"/>
              </a:tblGrid>
              <a:tr h="669731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доходов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Сумма (руб.)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97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исполнения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Дотации бюджетам сельских поселений на выравнивание бюджетной обеспеченности 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3381,3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3381,3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Дотации бюджетам сельских поселений на поддержку мер по обеспечению сбалансированности бюджетов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115,4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115,4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7718,5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6326,7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81,9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11022,9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11022,9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Иные безвозмездные поступления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22238,1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20846,3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93,7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472" y="214290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Исполнение бюджета </a:t>
            </a:r>
            <a:r>
              <a:rPr lang="ru-RU" b="1" dirty="0" err="1" smtClean="0">
                <a:solidFill>
                  <a:srgbClr val="002060"/>
                </a:solidFill>
              </a:rPr>
              <a:t>Дуляпинского</a:t>
            </a:r>
            <a:r>
              <a:rPr lang="ru-RU" b="1" dirty="0" smtClean="0">
                <a:solidFill>
                  <a:srgbClr val="002060"/>
                </a:solidFill>
              </a:rPr>
              <a:t> сельского поселения по доходам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 2023 год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00010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Безвозмездные поступления:</a:t>
            </a:r>
            <a:endParaRPr lang="ru-RU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14291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РАСХОДЫ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785794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Исполнение бюджета </a:t>
            </a:r>
            <a:r>
              <a:rPr lang="ru-RU" sz="1400" dirty="0" err="1" smtClean="0">
                <a:solidFill>
                  <a:srgbClr val="002060"/>
                </a:solidFill>
              </a:rPr>
              <a:t>Дуляпинского</a:t>
            </a:r>
            <a:r>
              <a:rPr lang="ru-RU" sz="1400" dirty="0" smtClean="0">
                <a:solidFill>
                  <a:srgbClr val="002060"/>
                </a:solidFill>
              </a:rPr>
              <a:t> сельского поселения по муниципальным программам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за 2023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923402"/>
              </p:ext>
            </p:extLst>
          </p:nvPr>
        </p:nvGraphicFramePr>
        <p:xfrm>
          <a:off x="357158" y="1661981"/>
          <a:ext cx="8572564" cy="3624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6"/>
                <a:gridCol w="1428760"/>
                <a:gridCol w="1428760"/>
                <a:gridCol w="1214448"/>
              </a:tblGrid>
              <a:tr h="214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2023год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тыс.рублей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2023год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тыс. рублей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Процент исполнения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98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 программа «Совершенствование местного самоуправления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Дуляпинского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Фурмановского муниципального района»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2722,97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2694,66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98,96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Дуляпинского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Фурмановского муниципального района»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3440,5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3411,7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99,2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безопасности граждан на территории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Дуляпинского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Фурмановского муниципального района»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 программа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«Благоустройство и уличное освещение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Дуляпинского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сельского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поселения»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2996,2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1059,7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малого и среднего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предпринимательства  на территории Дуляпинского сельского поселения Фурмановского муниципального района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0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9263,17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7264,46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78,4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35716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Исполнение бюджета </a:t>
            </a:r>
            <a:r>
              <a:rPr lang="ru-RU" dirty="0" err="1" smtClean="0">
                <a:solidFill>
                  <a:srgbClr val="002060"/>
                </a:solidFill>
              </a:rPr>
              <a:t>Дуляпинскогоо</a:t>
            </a:r>
            <a:r>
              <a:rPr lang="ru-RU" dirty="0" smtClean="0">
                <a:solidFill>
                  <a:srgbClr val="002060"/>
                </a:solidFill>
              </a:rPr>
              <a:t> сельского поселения по непрограммным направлениям деятельности за 2023 год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2496456"/>
              </p:ext>
            </p:extLst>
          </p:nvPr>
        </p:nvGraphicFramePr>
        <p:xfrm>
          <a:off x="285720" y="1357298"/>
          <a:ext cx="8572564" cy="322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6"/>
                <a:gridCol w="1428760"/>
                <a:gridCol w="1428760"/>
                <a:gridCol w="1214448"/>
              </a:tblGrid>
              <a:tr h="214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тыс.рублей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тыс. рублей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Процент исполнения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98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Непрограммные направления деятельности исполнительных органов местного самоуправления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5843,8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5714,5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97,8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8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Реализация полномочий Российской Федерации по первичному воинскому учету на территориях, где отсутствуют военные комиссариаты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8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Непрограммные направления деятельности представительных органов местного самоуправления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2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Исполнение отдельных полномочий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Фурмановского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9304,8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8202,8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88,2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8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15264,1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14032,8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91,9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1429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Структура расходов бюджета Дуляпинского сельского поселения за 2023 год по основным разделам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8598474"/>
              </p:ext>
            </p:extLst>
          </p:nvPr>
        </p:nvGraphicFramePr>
        <p:xfrm>
          <a:off x="467544" y="1602552"/>
          <a:ext cx="8394941" cy="3719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3"/>
                <a:gridCol w="3357586"/>
                <a:gridCol w="1428760"/>
                <a:gridCol w="1643074"/>
                <a:gridCol w="1036828"/>
              </a:tblGrid>
              <a:tr h="4803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год, тыс.рублей.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год, тыс. рублей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выполнения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720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0102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789,9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789,9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86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0104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1931,9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1904,6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3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0105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Судебная система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0106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3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0111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9712" y="1045287"/>
            <a:ext cx="529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Общегосударственные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/>
              <a:t>вопросы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8524150"/>
              </p:ext>
            </p:extLst>
          </p:nvPr>
        </p:nvGraphicFramePr>
        <p:xfrm>
          <a:off x="423255" y="980728"/>
          <a:ext cx="84296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3"/>
                <a:gridCol w="3357586"/>
                <a:gridCol w="1428760"/>
                <a:gridCol w="1643074"/>
                <a:gridCol w="1071572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год, тыс.рублей.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год, тыс. рублей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выполнения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0113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3446,5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2860,5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6169,5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5555,2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9568" y="394179"/>
            <a:ext cx="529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Общегосударственные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/>
              <a:t>вопросы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857628"/>
          <a:ext cx="842968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3"/>
                <a:gridCol w="3357586"/>
                <a:gridCol w="1428760"/>
                <a:gridCol w="1643074"/>
                <a:gridCol w="1071572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год, тыс.рублей.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год, тыс. рублей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выполнения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0203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Мобилизационная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 вневойсковая подготовка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3108" y="3071810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Национальная оборона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179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1429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Структура расходов бюджета Дуляпинского сельского поселения за 2023 год по основным разделам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1838444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1ca28e4dcd1db95f436b527c04cf64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205514" cy="3488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927047"/>
              </p:ext>
            </p:extLst>
          </p:nvPr>
        </p:nvGraphicFramePr>
        <p:xfrm>
          <a:off x="500034" y="1142984"/>
          <a:ext cx="842968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3"/>
                <a:gridCol w="3357586"/>
                <a:gridCol w="1428760"/>
                <a:gridCol w="1643074"/>
                <a:gridCol w="1071572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год, тыс.рублей.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2023год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тыс. рублей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выполнения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272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Защита населения и территории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от чрезвычайных ситуаций  природного и техногенного характера, пожарная безопасность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500042"/>
            <a:ext cx="788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Национальная безопасность и правоохранительная деятельность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786058"/>
            <a:ext cx="3810000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2786058"/>
            <a:ext cx="3817607" cy="286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5101165"/>
              </p:ext>
            </p:extLst>
          </p:nvPr>
        </p:nvGraphicFramePr>
        <p:xfrm>
          <a:off x="539552" y="836712"/>
          <a:ext cx="8429685" cy="1411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3"/>
                <a:gridCol w="3357586"/>
                <a:gridCol w="1428760"/>
                <a:gridCol w="1643074"/>
                <a:gridCol w="1071572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год, тыс.рублей.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г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од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тыс. рублей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выполнения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038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0409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Дорожное хозяйство (дорожные фонды)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6111,5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6111,5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8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0412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6116,5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6111,5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30558" y="332656"/>
            <a:ext cx="3145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Национальная экономика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36912"/>
            <a:ext cx="3329947" cy="24974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680530"/>
            <a:ext cx="3201144" cy="2400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680530"/>
            <a:ext cx="2736304" cy="25964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3" y="4653136"/>
            <a:ext cx="2784309" cy="2088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3" y="4659306"/>
            <a:ext cx="2776082" cy="208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843838" cy="71438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понятия и термины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4131872"/>
              </p:ext>
            </p:extLst>
          </p:nvPr>
        </p:nvGraphicFramePr>
        <p:xfrm>
          <a:off x="539552" y="836712"/>
          <a:ext cx="842968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3"/>
                <a:gridCol w="3357586"/>
                <a:gridCol w="1428760"/>
                <a:gridCol w="1643074"/>
                <a:gridCol w="1071572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год, тыс.рублей.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2023год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тыс. рублей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выполнения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0502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844,7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239,7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28,4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0503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7742,1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5765,3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74,5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8586,8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6005,0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27784" y="332656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Жилищно</a:t>
            </a:r>
            <a:r>
              <a:rPr lang="ru-RU" b="1" dirty="0" smtClean="0">
                <a:solidFill>
                  <a:srgbClr val="FF0000"/>
                </a:solidFill>
              </a:rPr>
              <a:t> – коммунальное хозяйство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564904"/>
            <a:ext cx="3137926" cy="23534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1369" y="2564904"/>
            <a:ext cx="1338840" cy="2380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564904"/>
            <a:ext cx="2849893" cy="21374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0524" y="4581128"/>
            <a:ext cx="2849893" cy="21374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653136"/>
            <a:ext cx="2753883" cy="20654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581128"/>
            <a:ext cx="2849893" cy="21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5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1928802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Культура и кинематография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2643182"/>
          <a:ext cx="842968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3"/>
                <a:gridCol w="3357586"/>
                <a:gridCol w="1428760"/>
                <a:gridCol w="1643074"/>
                <a:gridCol w="1071572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год, тыс.рублей.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год, тыс. рублей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выполнения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0801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3440,5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3411,7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99,2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857232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Уровень долговой нагрузки на бюджет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64305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2023 </a:t>
            </a:r>
            <a:r>
              <a:rPr lang="ru-RU" dirty="0" smtClean="0"/>
              <a:t>году муниципальный долг у Дуляпинского сельского поселения отсутствовал.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2643182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Социально-значимые расходы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28612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Финансирование социально-значимых проектов за счет бюджета Дуляпинского сельского поселения не производилось.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/>
          <p:nvPr/>
        </p:nvSpPr>
        <p:spPr>
          <a:xfrm>
            <a:off x="4439121" y="2936358"/>
            <a:ext cx="2923331" cy="6994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77887"/>
                </a:lnTo>
                <a:lnTo>
                  <a:pt x="2923331" y="477887"/>
                </a:lnTo>
                <a:lnTo>
                  <a:pt x="2923331" y="69946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ая соединительная линия 4"/>
          <p:cNvSpPr/>
          <p:nvPr/>
        </p:nvSpPr>
        <p:spPr>
          <a:xfrm>
            <a:off x="4392635" y="2936358"/>
            <a:ext cx="91440" cy="7328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6485" y="0"/>
                </a:moveTo>
                <a:lnTo>
                  <a:pt x="46485" y="511240"/>
                </a:lnTo>
                <a:lnTo>
                  <a:pt x="45720" y="511240"/>
                </a:lnTo>
                <a:lnTo>
                  <a:pt x="45720" y="73281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ая соединительная линия 5"/>
          <p:cNvSpPr/>
          <p:nvPr/>
        </p:nvSpPr>
        <p:spPr>
          <a:xfrm>
            <a:off x="1515789" y="2936358"/>
            <a:ext cx="2923331" cy="6956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923331" y="0"/>
                </a:moveTo>
                <a:lnTo>
                  <a:pt x="2923331" y="474044"/>
                </a:lnTo>
                <a:lnTo>
                  <a:pt x="0" y="474044"/>
                </a:lnTo>
                <a:lnTo>
                  <a:pt x="0" y="69562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3243212" y="1417554"/>
            <a:ext cx="2391816" cy="151880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grpSp>
        <p:nvGrpSpPr>
          <p:cNvPr id="8" name="Группа 7"/>
          <p:cNvGrpSpPr/>
          <p:nvPr/>
        </p:nvGrpSpPr>
        <p:grpSpPr>
          <a:xfrm>
            <a:off x="3508970" y="1670023"/>
            <a:ext cx="2391816" cy="1518803"/>
            <a:chOff x="3189089" y="545620"/>
            <a:chExt cx="2391816" cy="1518803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189089" y="545620"/>
              <a:ext cx="2391816" cy="15188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кругленный прямоугольник 8"/>
            <p:cNvSpPr/>
            <p:nvPr/>
          </p:nvSpPr>
          <p:spPr>
            <a:xfrm>
              <a:off x="3233573" y="590104"/>
              <a:ext cx="2302848" cy="1429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Поступающие в бюджет денежные средства являются </a:t>
              </a:r>
              <a:r>
                <a:rPr lang="ru-RU" sz="1200" b="1" kern="1200" dirty="0" smtClean="0"/>
                <a:t>доходами</a:t>
              </a:r>
              <a:endParaRPr lang="ru-RU" sz="1200" kern="1200" dirty="0"/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319881" y="3631978"/>
            <a:ext cx="2391816" cy="151880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585638" y="3884447"/>
            <a:ext cx="2391816" cy="1518803"/>
            <a:chOff x="265757" y="2760044"/>
            <a:chExt cx="2391816" cy="151880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65757" y="2760044"/>
              <a:ext cx="2391816" cy="15188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11"/>
            <p:cNvSpPr/>
            <p:nvPr/>
          </p:nvSpPr>
          <p:spPr>
            <a:xfrm>
              <a:off x="310241" y="2804528"/>
              <a:ext cx="2302848" cy="1429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Налоговые доходы </a:t>
              </a:r>
              <a:r>
                <a:rPr lang="ru-RU" sz="1200" kern="1200" dirty="0" smtClean="0"/>
                <a:t>(часть доходов граждан и организаций, которые они обязаны платить государству)</a:t>
              </a:r>
              <a:endParaRPr lang="ru-RU" sz="1200" kern="1200" dirty="0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3242447" y="3669173"/>
            <a:ext cx="2391816" cy="151880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grpSp>
        <p:nvGrpSpPr>
          <p:cNvPr id="12" name="Группа 11"/>
          <p:cNvGrpSpPr/>
          <p:nvPr/>
        </p:nvGrpSpPr>
        <p:grpSpPr>
          <a:xfrm>
            <a:off x="3508204" y="3921643"/>
            <a:ext cx="2391816" cy="1518803"/>
            <a:chOff x="3188323" y="2797240"/>
            <a:chExt cx="2391816" cy="151880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88323" y="2797240"/>
              <a:ext cx="2391816" cy="15188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14"/>
            <p:cNvSpPr/>
            <p:nvPr/>
          </p:nvSpPr>
          <p:spPr>
            <a:xfrm>
              <a:off x="3232807" y="2841724"/>
              <a:ext cx="2302848" cy="1429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Неналоговые доходы </a:t>
              </a:r>
              <a:r>
                <a:rPr lang="ru-RU" sz="1200" kern="1200" dirty="0" smtClean="0"/>
                <a:t>(платежи в виде штрафов, санкций за нарушение законодательства, платежи за пользование имуществом государства, средства самообложения граждан)</a:t>
              </a:r>
              <a:endParaRPr lang="ru-RU" sz="1200" kern="1200" dirty="0"/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6166544" y="3635820"/>
            <a:ext cx="2391816" cy="138074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grpSp>
        <p:nvGrpSpPr>
          <p:cNvPr id="14" name="Группа 13"/>
          <p:cNvGrpSpPr/>
          <p:nvPr/>
        </p:nvGrpSpPr>
        <p:grpSpPr>
          <a:xfrm>
            <a:off x="6432302" y="3888290"/>
            <a:ext cx="2391816" cy="1380744"/>
            <a:chOff x="6112421" y="2763887"/>
            <a:chExt cx="2391816" cy="138074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112421" y="2763887"/>
              <a:ext cx="2391816" cy="13807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17"/>
            <p:cNvSpPr/>
            <p:nvPr/>
          </p:nvSpPr>
          <p:spPr>
            <a:xfrm>
              <a:off x="6152862" y="2804328"/>
              <a:ext cx="2310934" cy="1299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Безвозмездные поступления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(средства, которые поступают в бюджет безвозмездно из других бюджетов, а также от юридических и физических лиц)</a:t>
              </a:r>
              <a:endParaRPr lang="ru-RU" sz="1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571876"/>
            <a:ext cx="3396887" cy="207170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86512" y="2000240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 расходная часть бюджета превышает доходную, то бюджет формируется с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034" y="2071678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ревышение доходов над расходами образует положительный остаток бюджета </a:t>
            </a:r>
          </a:p>
          <a:p>
            <a:pPr algn="ctr"/>
            <a:r>
              <a:rPr lang="ru-RU" alt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843838" cy="71438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понятия и термины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285860"/>
            <a:ext cx="84296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Муниципальный долг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образованием. 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Межбюджетные трансферты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средства, предоставляемые одним бюджетом бюджетной системы Российской Федерации другому бюджету Российской Федерации.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Дотации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Муниципальная программа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комплекс мероприятий, увязанных по ресурсам, срокам и исполнителям, направленных на достижение целей социально-экономического развития Широковского сельского поселения в определенной сфере.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361117"/>
            <a:ext cx="8572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Отчет об исполнении бюджета составляется администрацией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Дуляпинского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сельского поселения по всем основным показателям доходов и расходов в установленном порядке.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Проект решения об исполнении бюджета за отчетный год направляется в Совет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Дуляпинского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сельского поселения.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Ежегодно по отчету об исполнении бюджета  проводятся публичные слушания.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Каждый житель вправе высказать свое мнение, представить материалы, письменные предложения и замечания для включения в протокол публичных слушаний.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Отчет об исполнении бюджета за год  утверждается решением Совета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Дуляпинского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сельского поселения.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000504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Исполнение бюджета по доходам 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Исполнение бюджета по расходам 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14291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Основные характеристики бюджета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563398993"/>
              </p:ext>
            </p:extLst>
          </p:nvPr>
        </p:nvGraphicFramePr>
        <p:xfrm>
          <a:off x="1071538" y="1428736"/>
          <a:ext cx="7334280" cy="396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928671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Тысячи рублей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285728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в динамике бюджета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Дуляпинского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1397699"/>
              </p:ext>
            </p:extLst>
          </p:nvPr>
        </p:nvGraphicFramePr>
        <p:xfrm>
          <a:off x="285721" y="1357299"/>
          <a:ext cx="7929617" cy="4145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99"/>
                <a:gridCol w="1285884"/>
                <a:gridCol w="1500198"/>
                <a:gridCol w="1571636"/>
              </a:tblGrid>
              <a:tr h="37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доходов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исполнено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2022год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исполнено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2023 год исполнено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74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Доходы всего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(тыс. руб.)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9100,91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9100,91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20378,2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Налоговые и неналоговые доходы,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2149,33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1642,94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1612,5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3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налоговые доходы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1436,92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1436,92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1332,4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неналоговые доходы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712,41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707,75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280,1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безвозмездные поступления,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6951,58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14884,94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18765,7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2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дотации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2969,16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3183,24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3381,3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субсидии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1521,59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3403,54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6326,7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субвенции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93,0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101,0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115,4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иные межбюджетные трансферты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3477,37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8464,56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11022,9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доходы от возврата остатков субсидий, субвенций прошлых лет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возврат остатков субсидий, субвенций прошлых лет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-1109,54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-287,52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-2080,6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285728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Доходы бюджета Дуляпинского сельского поселения за 2023 год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397944897"/>
              </p:ext>
            </p:extLst>
          </p:nvPr>
        </p:nvGraphicFramePr>
        <p:xfrm>
          <a:off x="500034" y="1397000"/>
          <a:ext cx="7858180" cy="403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928671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Тысячи рублей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2227</TotalTime>
  <Words>1341</Words>
  <Application>Microsoft Office PowerPoint</Application>
  <PresentationFormat>Экран (4:3)</PresentationFormat>
  <Paragraphs>426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Бюджет для граждан</vt:lpstr>
      <vt:lpstr>Основные понятия и термины</vt:lpstr>
      <vt:lpstr>Слайд 3</vt:lpstr>
      <vt:lpstr>Слайд 4</vt:lpstr>
      <vt:lpstr>Основные понятия и термины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fofurmanov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121</cp:revision>
  <dcterms:created xsi:type="dcterms:W3CDTF">2016-06-28T13:14:29Z</dcterms:created>
  <dcterms:modified xsi:type="dcterms:W3CDTF">2024-08-13T11:53:43Z</dcterms:modified>
</cp:coreProperties>
</file>